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317" r:id="rId2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06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54121" y="466470"/>
            <a:ext cx="3635756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8073" y="192150"/>
            <a:ext cx="8067852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540" y="2254122"/>
            <a:ext cx="5380355" cy="1932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6172200" cy="677108"/>
          </a:xfrm>
        </p:spPr>
        <p:txBody>
          <a:bodyPr/>
          <a:lstStyle/>
          <a:p>
            <a:r>
              <a:rPr lang="en-US" dirty="0" smtClean="0"/>
              <a:t>L. 14. Molecular Markers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082621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spc="-10" dirty="0"/>
              <a:t>Classification </a:t>
            </a:r>
            <a:r>
              <a:rPr lang="en-US" dirty="0" smtClean="0"/>
              <a:t>of </a:t>
            </a:r>
            <a:r>
              <a:rPr lang="en-US" spc="-30" dirty="0" smtClean="0"/>
              <a:t>Markers</a:t>
            </a:r>
            <a:r>
              <a:rPr lang="en-US" b="0" spc="-30" dirty="0" smtClean="0"/>
              <a:t>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Morphologi</a:t>
            </a:r>
            <a:r>
              <a:rPr lang="en-US" spc="-25" dirty="0"/>
              <a:t>c</a:t>
            </a:r>
            <a:r>
              <a:rPr lang="en-US" spc="-5" dirty="0"/>
              <a:t>al  </a:t>
            </a:r>
            <a:r>
              <a:rPr lang="en-US" spc="-20" dirty="0"/>
              <a:t>Markers</a:t>
            </a:r>
            <a:endParaRPr lang="en-US" dirty="0"/>
          </a:p>
          <a:p>
            <a:pPr marL="457200" indent="-457200" algn="l">
              <a:lnSpc>
                <a:spcPts val="2535"/>
              </a:lnSpc>
              <a:spcBef>
                <a:spcPts val="95"/>
              </a:spcBef>
              <a:buFont typeface="+mj-lt"/>
              <a:buAutoNum type="arabicPeriod"/>
            </a:pPr>
            <a:r>
              <a:rPr lang="en-US" spc="-10" dirty="0" smtClean="0"/>
              <a:t>Biochemical </a:t>
            </a:r>
            <a:r>
              <a:rPr lang="en-US" spc="-20" dirty="0" smtClean="0"/>
              <a:t>Markers</a:t>
            </a:r>
            <a:r>
              <a:rPr lang="en-US" spc="-20" dirty="0"/>
              <a:t>.</a:t>
            </a:r>
          </a:p>
          <a:p>
            <a:pPr marL="457200" indent="-457200" algn="l">
              <a:lnSpc>
                <a:spcPts val="2535"/>
              </a:lnSpc>
              <a:buFont typeface="+mj-lt"/>
              <a:buAutoNum type="arabicPeriod"/>
            </a:pPr>
            <a:r>
              <a:rPr lang="en-US" dirty="0" smtClean="0"/>
              <a:t>Molecular</a:t>
            </a:r>
            <a:r>
              <a:rPr lang="en-US" spc="-80" dirty="0" smtClean="0"/>
              <a:t> </a:t>
            </a:r>
            <a:r>
              <a:rPr lang="en-US" spc="-20" dirty="0"/>
              <a:t>Markers</a:t>
            </a:r>
            <a:endParaRPr lang="en-US" dirty="0"/>
          </a:p>
          <a:p>
            <a:pPr algn="ctr">
              <a:lnSpc>
                <a:spcPts val="2535"/>
              </a:lnSpc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8520" y="3476244"/>
            <a:ext cx="498475" cy="562610"/>
          </a:xfrm>
          <a:custGeom>
            <a:avLst/>
            <a:gdLst/>
            <a:ahLst/>
            <a:cxnLst/>
            <a:rect l="l" t="t" r="r" b="b"/>
            <a:pathLst>
              <a:path w="498475" h="562610">
                <a:moveTo>
                  <a:pt x="109539" y="432571"/>
                </a:moveTo>
                <a:lnTo>
                  <a:pt x="71246" y="562355"/>
                </a:lnTo>
                <a:lnTo>
                  <a:pt x="133484" y="527236"/>
                </a:lnTo>
                <a:lnTo>
                  <a:pt x="109539" y="432571"/>
                </a:lnTo>
                <a:close/>
              </a:path>
              <a:path w="498475" h="562610">
                <a:moveTo>
                  <a:pt x="141589" y="522662"/>
                </a:moveTo>
                <a:lnTo>
                  <a:pt x="133484" y="527236"/>
                </a:lnTo>
                <a:lnTo>
                  <a:pt x="142366" y="562355"/>
                </a:lnTo>
                <a:lnTo>
                  <a:pt x="141589" y="522662"/>
                </a:lnTo>
                <a:close/>
              </a:path>
              <a:path w="498475" h="562610">
                <a:moveTo>
                  <a:pt x="147474" y="372958"/>
                </a:moveTo>
                <a:lnTo>
                  <a:pt x="145318" y="413108"/>
                </a:lnTo>
                <a:lnTo>
                  <a:pt x="145288" y="426409"/>
                </a:lnTo>
                <a:lnTo>
                  <a:pt x="169001" y="537226"/>
                </a:lnTo>
                <a:lnTo>
                  <a:pt x="213613" y="562355"/>
                </a:lnTo>
                <a:lnTo>
                  <a:pt x="213613" y="522223"/>
                </a:lnTo>
                <a:lnTo>
                  <a:pt x="147474" y="372958"/>
                </a:lnTo>
                <a:close/>
              </a:path>
              <a:path w="498475" h="562610">
                <a:moveTo>
                  <a:pt x="154084" y="528824"/>
                </a:moveTo>
                <a:lnTo>
                  <a:pt x="158240" y="543351"/>
                </a:lnTo>
                <a:lnTo>
                  <a:pt x="173481" y="558164"/>
                </a:lnTo>
                <a:lnTo>
                  <a:pt x="169001" y="537226"/>
                </a:lnTo>
                <a:lnTo>
                  <a:pt x="154084" y="528824"/>
                </a:lnTo>
                <a:close/>
              </a:path>
              <a:path w="498475" h="562610">
                <a:moveTo>
                  <a:pt x="152196" y="522223"/>
                </a:moveTo>
                <a:lnTo>
                  <a:pt x="142366" y="522223"/>
                </a:lnTo>
                <a:lnTo>
                  <a:pt x="154084" y="528824"/>
                </a:lnTo>
                <a:lnTo>
                  <a:pt x="152196" y="522223"/>
                </a:lnTo>
                <a:close/>
              </a:path>
              <a:path w="498475" h="562610">
                <a:moveTo>
                  <a:pt x="139139" y="397672"/>
                </a:moveTo>
                <a:lnTo>
                  <a:pt x="141589" y="522662"/>
                </a:lnTo>
                <a:lnTo>
                  <a:pt x="142366" y="522223"/>
                </a:lnTo>
                <a:lnTo>
                  <a:pt x="152196" y="522223"/>
                </a:lnTo>
                <a:lnTo>
                  <a:pt x="149158" y="511602"/>
                </a:lnTo>
                <a:lnTo>
                  <a:pt x="145198" y="466871"/>
                </a:lnTo>
                <a:lnTo>
                  <a:pt x="145288" y="426409"/>
                </a:lnTo>
                <a:lnTo>
                  <a:pt x="139139" y="397672"/>
                </a:lnTo>
                <a:close/>
              </a:path>
              <a:path w="498475" h="562610">
                <a:moveTo>
                  <a:pt x="189869" y="254384"/>
                </a:moveTo>
                <a:lnTo>
                  <a:pt x="155859" y="273567"/>
                </a:lnTo>
                <a:lnTo>
                  <a:pt x="153639" y="294296"/>
                </a:lnTo>
                <a:lnTo>
                  <a:pt x="150800" y="327284"/>
                </a:lnTo>
                <a:lnTo>
                  <a:pt x="213613" y="522223"/>
                </a:lnTo>
                <a:lnTo>
                  <a:pt x="213613" y="281177"/>
                </a:lnTo>
                <a:lnTo>
                  <a:pt x="189869" y="254384"/>
                </a:lnTo>
                <a:close/>
              </a:path>
              <a:path w="498475" h="562610">
                <a:moveTo>
                  <a:pt x="71246" y="281177"/>
                </a:moveTo>
                <a:lnTo>
                  <a:pt x="109539" y="432571"/>
                </a:lnTo>
                <a:lnTo>
                  <a:pt x="131025" y="359751"/>
                </a:lnTo>
                <a:lnTo>
                  <a:pt x="121127" y="313496"/>
                </a:lnTo>
                <a:lnTo>
                  <a:pt x="118662" y="307933"/>
                </a:lnTo>
                <a:lnTo>
                  <a:pt x="71246" y="281177"/>
                </a:lnTo>
                <a:close/>
              </a:path>
              <a:path w="498475" h="562610">
                <a:moveTo>
                  <a:pt x="135261" y="345394"/>
                </a:moveTo>
                <a:lnTo>
                  <a:pt x="131025" y="359751"/>
                </a:lnTo>
                <a:lnTo>
                  <a:pt x="139139" y="397672"/>
                </a:lnTo>
                <a:lnTo>
                  <a:pt x="138246" y="352132"/>
                </a:lnTo>
                <a:lnTo>
                  <a:pt x="135261" y="345394"/>
                </a:lnTo>
                <a:close/>
              </a:path>
              <a:path w="498475" h="562610">
                <a:moveTo>
                  <a:pt x="136915" y="284191"/>
                </a:moveTo>
                <a:lnTo>
                  <a:pt x="137590" y="318614"/>
                </a:lnTo>
                <a:lnTo>
                  <a:pt x="142366" y="321309"/>
                </a:lnTo>
                <a:lnTo>
                  <a:pt x="137937" y="336324"/>
                </a:lnTo>
                <a:lnTo>
                  <a:pt x="138246" y="352132"/>
                </a:lnTo>
                <a:lnTo>
                  <a:pt x="147474" y="372958"/>
                </a:lnTo>
                <a:lnTo>
                  <a:pt x="148478" y="354266"/>
                </a:lnTo>
                <a:lnTo>
                  <a:pt x="150800" y="327284"/>
                </a:lnTo>
                <a:lnTo>
                  <a:pt x="136915" y="284191"/>
                </a:lnTo>
                <a:close/>
              </a:path>
              <a:path w="498475" h="562610">
                <a:moveTo>
                  <a:pt x="120112" y="308751"/>
                </a:moveTo>
                <a:lnTo>
                  <a:pt x="121127" y="313496"/>
                </a:lnTo>
                <a:lnTo>
                  <a:pt x="135261" y="345394"/>
                </a:lnTo>
                <a:lnTo>
                  <a:pt x="137937" y="336324"/>
                </a:lnTo>
                <a:lnTo>
                  <a:pt x="137590" y="318614"/>
                </a:lnTo>
                <a:lnTo>
                  <a:pt x="120112" y="308751"/>
                </a:lnTo>
                <a:close/>
              </a:path>
              <a:path w="498475" h="562610">
                <a:moveTo>
                  <a:pt x="0" y="40131"/>
                </a:moveTo>
                <a:lnTo>
                  <a:pt x="118662" y="307933"/>
                </a:lnTo>
                <a:lnTo>
                  <a:pt x="120112" y="308751"/>
                </a:lnTo>
                <a:lnTo>
                  <a:pt x="82569" y="133305"/>
                </a:lnTo>
                <a:lnTo>
                  <a:pt x="0" y="40131"/>
                </a:lnTo>
                <a:close/>
              </a:path>
              <a:path w="498475" h="562610">
                <a:moveTo>
                  <a:pt x="91569" y="143460"/>
                </a:moveTo>
                <a:lnTo>
                  <a:pt x="136915" y="284191"/>
                </a:lnTo>
                <a:lnTo>
                  <a:pt x="135120" y="192604"/>
                </a:lnTo>
                <a:lnTo>
                  <a:pt x="91569" y="143460"/>
                </a:lnTo>
                <a:close/>
              </a:path>
              <a:path w="498475" h="562610">
                <a:moveTo>
                  <a:pt x="158445" y="249421"/>
                </a:moveTo>
                <a:lnTo>
                  <a:pt x="142366" y="281177"/>
                </a:lnTo>
                <a:lnTo>
                  <a:pt x="155859" y="273567"/>
                </a:lnTo>
                <a:lnTo>
                  <a:pt x="158445" y="249421"/>
                </a:lnTo>
                <a:close/>
              </a:path>
              <a:path w="498475" h="562610">
                <a:moveTo>
                  <a:pt x="284813" y="200832"/>
                </a:moveTo>
                <a:lnTo>
                  <a:pt x="213633" y="240981"/>
                </a:lnTo>
                <a:lnTo>
                  <a:pt x="213613" y="281177"/>
                </a:lnTo>
                <a:lnTo>
                  <a:pt x="284813" y="200832"/>
                </a:lnTo>
                <a:close/>
              </a:path>
              <a:path w="498475" h="562610">
                <a:moveTo>
                  <a:pt x="284733" y="0"/>
                </a:moveTo>
                <a:lnTo>
                  <a:pt x="168272" y="230013"/>
                </a:lnTo>
                <a:lnTo>
                  <a:pt x="189869" y="254384"/>
                </a:lnTo>
                <a:lnTo>
                  <a:pt x="213633" y="240981"/>
                </a:lnTo>
                <a:lnTo>
                  <a:pt x="284733" y="0"/>
                </a:lnTo>
                <a:close/>
              </a:path>
              <a:path w="498475" h="562610">
                <a:moveTo>
                  <a:pt x="161528" y="222404"/>
                </a:moveTo>
                <a:lnTo>
                  <a:pt x="159760" y="237150"/>
                </a:lnTo>
                <a:lnTo>
                  <a:pt x="158445" y="249421"/>
                </a:lnTo>
                <a:lnTo>
                  <a:pt x="168272" y="230013"/>
                </a:lnTo>
                <a:lnTo>
                  <a:pt x="161528" y="222404"/>
                </a:lnTo>
                <a:close/>
              </a:path>
              <a:path w="498475" h="562610">
                <a:moveTo>
                  <a:pt x="131952" y="30987"/>
                </a:moveTo>
                <a:lnTo>
                  <a:pt x="135120" y="192604"/>
                </a:lnTo>
                <a:lnTo>
                  <a:pt x="161528" y="222404"/>
                </a:lnTo>
                <a:lnTo>
                  <a:pt x="165801" y="186780"/>
                </a:lnTo>
                <a:lnTo>
                  <a:pt x="170721" y="147137"/>
                </a:lnTo>
                <a:lnTo>
                  <a:pt x="173481" y="122173"/>
                </a:lnTo>
                <a:lnTo>
                  <a:pt x="161420" y="99460"/>
                </a:lnTo>
                <a:lnTo>
                  <a:pt x="152241" y="76580"/>
                </a:lnTo>
                <a:lnTo>
                  <a:pt x="143299" y="53701"/>
                </a:lnTo>
                <a:lnTo>
                  <a:pt x="131952" y="30987"/>
                </a:lnTo>
                <a:close/>
              </a:path>
              <a:path w="498475" h="562610">
                <a:moveTo>
                  <a:pt x="498347" y="80390"/>
                </a:moveTo>
                <a:lnTo>
                  <a:pt x="355980" y="120522"/>
                </a:lnTo>
                <a:lnTo>
                  <a:pt x="284813" y="200832"/>
                </a:lnTo>
                <a:lnTo>
                  <a:pt x="498347" y="80390"/>
                </a:lnTo>
                <a:close/>
              </a:path>
              <a:path w="498475" h="562610">
                <a:moveTo>
                  <a:pt x="71246" y="80390"/>
                </a:moveTo>
                <a:lnTo>
                  <a:pt x="82569" y="133305"/>
                </a:lnTo>
                <a:lnTo>
                  <a:pt x="91569" y="143460"/>
                </a:lnTo>
                <a:lnTo>
                  <a:pt x="71246" y="8039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70147" y="3838955"/>
            <a:ext cx="141731" cy="240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7532" y="4273296"/>
            <a:ext cx="449580" cy="579120"/>
          </a:xfrm>
          <a:custGeom>
            <a:avLst/>
            <a:gdLst/>
            <a:ahLst/>
            <a:cxnLst/>
            <a:rect l="l" t="t" r="r" b="b"/>
            <a:pathLst>
              <a:path w="449580" h="579120">
                <a:moveTo>
                  <a:pt x="205143" y="545974"/>
                </a:moveTo>
                <a:lnTo>
                  <a:pt x="225323" y="579119"/>
                </a:lnTo>
                <a:lnTo>
                  <a:pt x="232532" y="577740"/>
                </a:lnTo>
                <a:lnTo>
                  <a:pt x="248551" y="573706"/>
                </a:lnTo>
                <a:lnTo>
                  <a:pt x="264971" y="567172"/>
                </a:lnTo>
                <a:lnTo>
                  <a:pt x="269171" y="562736"/>
                </a:lnTo>
                <a:lnTo>
                  <a:pt x="263104" y="562736"/>
                </a:lnTo>
                <a:lnTo>
                  <a:pt x="250271" y="562673"/>
                </a:lnTo>
                <a:lnTo>
                  <a:pt x="225323" y="551560"/>
                </a:lnTo>
                <a:lnTo>
                  <a:pt x="205143" y="545974"/>
                </a:lnTo>
                <a:close/>
              </a:path>
              <a:path w="449580" h="579120">
                <a:moveTo>
                  <a:pt x="273977" y="553973"/>
                </a:moveTo>
                <a:lnTo>
                  <a:pt x="263104" y="562736"/>
                </a:lnTo>
                <a:lnTo>
                  <a:pt x="269171" y="562736"/>
                </a:lnTo>
                <a:lnTo>
                  <a:pt x="273380" y="558291"/>
                </a:lnTo>
                <a:lnTo>
                  <a:pt x="273977" y="553973"/>
                </a:lnTo>
                <a:close/>
              </a:path>
              <a:path w="449580" h="579120">
                <a:moveTo>
                  <a:pt x="280631" y="477646"/>
                </a:moveTo>
                <a:lnTo>
                  <a:pt x="280187" y="490759"/>
                </a:lnTo>
                <a:lnTo>
                  <a:pt x="278036" y="524633"/>
                </a:lnTo>
                <a:lnTo>
                  <a:pt x="273977" y="553973"/>
                </a:lnTo>
                <a:lnTo>
                  <a:pt x="293674" y="538098"/>
                </a:lnTo>
                <a:lnTo>
                  <a:pt x="289129" y="510920"/>
                </a:lnTo>
                <a:lnTo>
                  <a:pt x="286461" y="497272"/>
                </a:lnTo>
                <a:lnTo>
                  <a:pt x="282994" y="483742"/>
                </a:lnTo>
                <a:lnTo>
                  <a:pt x="280631" y="477646"/>
                </a:lnTo>
                <a:close/>
              </a:path>
              <a:path w="449580" h="579120">
                <a:moveTo>
                  <a:pt x="11671" y="111789"/>
                </a:moveTo>
                <a:lnTo>
                  <a:pt x="24705" y="137636"/>
                </a:lnTo>
                <a:lnTo>
                  <a:pt x="74352" y="234854"/>
                </a:lnTo>
                <a:lnTo>
                  <a:pt x="98879" y="283463"/>
                </a:lnTo>
                <a:lnTo>
                  <a:pt x="123274" y="333049"/>
                </a:lnTo>
                <a:lnTo>
                  <a:pt x="146304" y="381634"/>
                </a:lnTo>
                <a:lnTo>
                  <a:pt x="146444" y="425936"/>
                </a:lnTo>
                <a:lnTo>
                  <a:pt x="143529" y="463592"/>
                </a:lnTo>
                <a:lnTo>
                  <a:pt x="143760" y="494791"/>
                </a:lnTo>
                <a:lnTo>
                  <a:pt x="153336" y="519726"/>
                </a:lnTo>
                <a:lnTo>
                  <a:pt x="178457" y="538585"/>
                </a:lnTo>
                <a:lnTo>
                  <a:pt x="205143" y="545974"/>
                </a:lnTo>
                <a:lnTo>
                  <a:pt x="185813" y="514222"/>
                </a:lnTo>
                <a:lnTo>
                  <a:pt x="166585" y="442721"/>
                </a:lnTo>
                <a:lnTo>
                  <a:pt x="183105" y="411265"/>
                </a:lnTo>
                <a:lnTo>
                  <a:pt x="182606" y="375951"/>
                </a:lnTo>
                <a:lnTo>
                  <a:pt x="171697" y="339923"/>
                </a:lnTo>
                <a:lnTo>
                  <a:pt x="169824" y="335645"/>
                </a:lnTo>
                <a:lnTo>
                  <a:pt x="166275" y="333049"/>
                </a:lnTo>
                <a:lnTo>
                  <a:pt x="150439" y="319277"/>
                </a:lnTo>
                <a:lnTo>
                  <a:pt x="137605" y="304268"/>
                </a:lnTo>
                <a:lnTo>
                  <a:pt x="127076" y="286257"/>
                </a:lnTo>
                <a:lnTo>
                  <a:pt x="118799" y="243554"/>
                </a:lnTo>
                <a:lnTo>
                  <a:pt x="105717" y="199040"/>
                </a:lnTo>
                <a:lnTo>
                  <a:pt x="79020" y="160670"/>
                </a:lnTo>
                <a:lnTo>
                  <a:pt x="29895" y="136397"/>
                </a:lnTo>
                <a:lnTo>
                  <a:pt x="24926" y="129698"/>
                </a:lnTo>
                <a:lnTo>
                  <a:pt x="19754" y="122904"/>
                </a:lnTo>
                <a:lnTo>
                  <a:pt x="14583" y="115966"/>
                </a:lnTo>
                <a:lnTo>
                  <a:pt x="11671" y="111789"/>
                </a:lnTo>
                <a:close/>
              </a:path>
              <a:path w="449580" h="579120">
                <a:moveTo>
                  <a:pt x="273718" y="401838"/>
                </a:moveTo>
                <a:lnTo>
                  <a:pt x="268441" y="420060"/>
                </a:lnTo>
                <a:lnTo>
                  <a:pt x="263766" y="442721"/>
                </a:lnTo>
                <a:lnTo>
                  <a:pt x="266168" y="447131"/>
                </a:lnTo>
                <a:lnTo>
                  <a:pt x="271775" y="457898"/>
                </a:lnTo>
                <a:lnTo>
                  <a:pt x="278184" y="471332"/>
                </a:lnTo>
                <a:lnTo>
                  <a:pt x="280631" y="477646"/>
                </a:lnTo>
                <a:lnTo>
                  <a:pt x="281338" y="456743"/>
                </a:lnTo>
                <a:lnTo>
                  <a:pt x="282994" y="422655"/>
                </a:lnTo>
                <a:lnTo>
                  <a:pt x="274733" y="404671"/>
                </a:lnTo>
                <a:lnTo>
                  <a:pt x="273718" y="401838"/>
                </a:lnTo>
                <a:close/>
              </a:path>
              <a:path w="449580" h="579120">
                <a:moveTo>
                  <a:pt x="267083" y="323532"/>
                </a:moveTo>
                <a:lnTo>
                  <a:pt x="261816" y="337927"/>
                </a:lnTo>
                <a:lnTo>
                  <a:pt x="257762" y="365601"/>
                </a:lnTo>
                <a:lnTo>
                  <a:pt x="259114" y="394370"/>
                </a:lnTo>
                <a:lnTo>
                  <a:pt x="263766" y="429259"/>
                </a:lnTo>
                <a:lnTo>
                  <a:pt x="267435" y="384214"/>
                </a:lnTo>
                <a:lnTo>
                  <a:pt x="267557" y="381634"/>
                </a:lnTo>
                <a:lnTo>
                  <a:pt x="267796" y="335407"/>
                </a:lnTo>
                <a:lnTo>
                  <a:pt x="267083" y="323532"/>
                </a:lnTo>
                <a:close/>
              </a:path>
              <a:path w="449580" h="579120">
                <a:moveTo>
                  <a:pt x="419684" y="251967"/>
                </a:moveTo>
                <a:lnTo>
                  <a:pt x="402111" y="254640"/>
                </a:lnTo>
                <a:lnTo>
                  <a:pt x="383238" y="259159"/>
                </a:lnTo>
                <a:lnTo>
                  <a:pt x="368170" y="263415"/>
                </a:lnTo>
                <a:lnTo>
                  <a:pt x="362013" y="265302"/>
                </a:lnTo>
                <a:lnTo>
                  <a:pt x="368318" y="268561"/>
                </a:lnTo>
                <a:lnTo>
                  <a:pt x="375627" y="271843"/>
                </a:lnTo>
                <a:lnTo>
                  <a:pt x="380937" y="275411"/>
                </a:lnTo>
                <a:lnTo>
                  <a:pt x="328373" y="296064"/>
                </a:lnTo>
                <a:lnTo>
                  <a:pt x="312889" y="299592"/>
                </a:lnTo>
                <a:lnTo>
                  <a:pt x="302210" y="324679"/>
                </a:lnTo>
                <a:lnTo>
                  <a:pt x="297940" y="335787"/>
                </a:lnTo>
                <a:lnTo>
                  <a:pt x="291267" y="342419"/>
                </a:lnTo>
                <a:lnTo>
                  <a:pt x="273380" y="354075"/>
                </a:lnTo>
                <a:lnTo>
                  <a:pt x="267824" y="372417"/>
                </a:lnTo>
                <a:lnTo>
                  <a:pt x="268976" y="388604"/>
                </a:lnTo>
                <a:lnTo>
                  <a:pt x="273718" y="401838"/>
                </a:lnTo>
                <a:lnTo>
                  <a:pt x="273915" y="401161"/>
                </a:lnTo>
                <a:lnTo>
                  <a:pt x="284192" y="384214"/>
                </a:lnTo>
                <a:lnTo>
                  <a:pt x="303276" y="367410"/>
                </a:lnTo>
                <a:lnTo>
                  <a:pt x="315155" y="350129"/>
                </a:lnTo>
                <a:lnTo>
                  <a:pt x="328639" y="340788"/>
                </a:lnTo>
                <a:lnTo>
                  <a:pt x="344125" y="332853"/>
                </a:lnTo>
                <a:lnTo>
                  <a:pt x="362013" y="319785"/>
                </a:lnTo>
                <a:lnTo>
                  <a:pt x="398591" y="281606"/>
                </a:lnTo>
                <a:lnTo>
                  <a:pt x="418179" y="268654"/>
                </a:lnTo>
                <a:lnTo>
                  <a:pt x="449580" y="258571"/>
                </a:lnTo>
                <a:lnTo>
                  <a:pt x="442353" y="256522"/>
                </a:lnTo>
                <a:lnTo>
                  <a:pt x="435027" y="254174"/>
                </a:lnTo>
                <a:lnTo>
                  <a:pt x="427504" y="252374"/>
                </a:lnTo>
                <a:lnTo>
                  <a:pt x="419684" y="251967"/>
                </a:lnTo>
                <a:close/>
              </a:path>
              <a:path w="449580" h="579120">
                <a:moveTo>
                  <a:pt x="205028" y="0"/>
                </a:moveTo>
                <a:lnTo>
                  <a:pt x="182974" y="72945"/>
                </a:lnTo>
                <a:lnTo>
                  <a:pt x="181161" y="122904"/>
                </a:lnTo>
                <a:lnTo>
                  <a:pt x="181037" y="129698"/>
                </a:lnTo>
                <a:lnTo>
                  <a:pt x="182391" y="187334"/>
                </a:lnTo>
                <a:lnTo>
                  <a:pt x="183044" y="202048"/>
                </a:lnTo>
                <a:lnTo>
                  <a:pt x="237070" y="371220"/>
                </a:lnTo>
                <a:lnTo>
                  <a:pt x="242700" y="319277"/>
                </a:lnTo>
                <a:lnTo>
                  <a:pt x="252171" y="225562"/>
                </a:lnTo>
                <a:lnTo>
                  <a:pt x="251661" y="212057"/>
                </a:lnTo>
                <a:lnTo>
                  <a:pt x="251726" y="192340"/>
                </a:lnTo>
                <a:lnTo>
                  <a:pt x="251410" y="190398"/>
                </a:lnTo>
                <a:lnTo>
                  <a:pt x="241618" y="141967"/>
                </a:lnTo>
                <a:lnTo>
                  <a:pt x="230348" y="93917"/>
                </a:lnTo>
                <a:lnTo>
                  <a:pt x="218014" y="46509"/>
                </a:lnTo>
                <a:lnTo>
                  <a:pt x="205028" y="0"/>
                </a:lnTo>
                <a:close/>
              </a:path>
              <a:path w="449580" h="579120">
                <a:moveTo>
                  <a:pt x="127076" y="26796"/>
                </a:moveTo>
                <a:lnTo>
                  <a:pt x="129882" y="72945"/>
                </a:lnTo>
                <a:lnTo>
                  <a:pt x="132937" y="113325"/>
                </a:lnTo>
                <a:lnTo>
                  <a:pt x="137756" y="156463"/>
                </a:lnTo>
                <a:lnTo>
                  <a:pt x="145237" y="163194"/>
                </a:lnTo>
                <a:lnTo>
                  <a:pt x="146304" y="169925"/>
                </a:lnTo>
                <a:lnTo>
                  <a:pt x="150221" y="204025"/>
                </a:lnTo>
                <a:lnTo>
                  <a:pt x="152839" y="238124"/>
                </a:lnTo>
                <a:lnTo>
                  <a:pt x="155058" y="275411"/>
                </a:lnTo>
                <a:lnTo>
                  <a:pt x="156984" y="306323"/>
                </a:lnTo>
                <a:lnTo>
                  <a:pt x="169824" y="335645"/>
                </a:lnTo>
                <a:lnTo>
                  <a:pt x="185813" y="347344"/>
                </a:lnTo>
                <a:lnTo>
                  <a:pt x="186777" y="306323"/>
                </a:lnTo>
                <a:lnTo>
                  <a:pt x="186673" y="296064"/>
                </a:lnTo>
                <a:lnTo>
                  <a:pt x="185044" y="247137"/>
                </a:lnTo>
                <a:lnTo>
                  <a:pt x="183044" y="202048"/>
                </a:lnTo>
                <a:lnTo>
                  <a:pt x="127076" y="26796"/>
                </a:lnTo>
                <a:close/>
              </a:path>
              <a:path w="449580" h="579120">
                <a:moveTo>
                  <a:pt x="394750" y="48420"/>
                </a:moveTo>
                <a:lnTo>
                  <a:pt x="365738" y="92351"/>
                </a:lnTo>
                <a:lnTo>
                  <a:pt x="342354" y="136111"/>
                </a:lnTo>
                <a:lnTo>
                  <a:pt x="320097" y="180244"/>
                </a:lnTo>
                <a:lnTo>
                  <a:pt x="276589" y="268900"/>
                </a:lnTo>
                <a:lnTo>
                  <a:pt x="265154" y="291403"/>
                </a:lnTo>
                <a:lnTo>
                  <a:pt x="267083" y="323532"/>
                </a:lnTo>
                <a:lnTo>
                  <a:pt x="273380" y="306323"/>
                </a:lnTo>
                <a:lnTo>
                  <a:pt x="303597" y="273825"/>
                </a:lnTo>
                <a:lnTo>
                  <a:pt x="332514" y="225028"/>
                </a:lnTo>
                <a:lnTo>
                  <a:pt x="356426" y="174396"/>
                </a:lnTo>
                <a:lnTo>
                  <a:pt x="371627" y="136397"/>
                </a:lnTo>
                <a:lnTo>
                  <a:pt x="378232" y="121787"/>
                </a:lnTo>
                <a:lnTo>
                  <a:pt x="387642" y="102949"/>
                </a:lnTo>
                <a:lnTo>
                  <a:pt x="396251" y="85373"/>
                </a:lnTo>
                <a:lnTo>
                  <a:pt x="400456" y="74548"/>
                </a:lnTo>
                <a:lnTo>
                  <a:pt x="400156" y="65633"/>
                </a:lnTo>
                <a:lnTo>
                  <a:pt x="398054" y="55419"/>
                </a:lnTo>
                <a:lnTo>
                  <a:pt x="394750" y="48420"/>
                </a:lnTo>
                <a:close/>
              </a:path>
              <a:path w="449580" h="579120">
                <a:moveTo>
                  <a:pt x="254158" y="207284"/>
                </a:moveTo>
                <a:lnTo>
                  <a:pt x="252820" y="219186"/>
                </a:lnTo>
                <a:lnTo>
                  <a:pt x="252171" y="225562"/>
                </a:lnTo>
                <a:lnTo>
                  <a:pt x="253168" y="251967"/>
                </a:lnTo>
                <a:lnTo>
                  <a:pt x="254152" y="313054"/>
                </a:lnTo>
                <a:lnTo>
                  <a:pt x="265154" y="291403"/>
                </a:lnTo>
                <a:lnTo>
                  <a:pt x="264912" y="287377"/>
                </a:lnTo>
                <a:lnTo>
                  <a:pt x="259313" y="238955"/>
                </a:lnTo>
                <a:lnTo>
                  <a:pt x="254158" y="207284"/>
                </a:lnTo>
                <a:close/>
              </a:path>
              <a:path w="449580" h="579120">
                <a:moveTo>
                  <a:pt x="261701" y="144546"/>
                </a:moveTo>
                <a:lnTo>
                  <a:pt x="255580" y="161576"/>
                </a:lnTo>
                <a:lnTo>
                  <a:pt x="251752" y="184642"/>
                </a:lnTo>
                <a:lnTo>
                  <a:pt x="251726" y="192340"/>
                </a:lnTo>
                <a:lnTo>
                  <a:pt x="254158" y="207284"/>
                </a:lnTo>
                <a:lnTo>
                  <a:pt x="258505" y="168632"/>
                </a:lnTo>
                <a:lnTo>
                  <a:pt x="261701" y="144546"/>
                </a:lnTo>
                <a:close/>
              </a:path>
              <a:path w="449580" h="579120">
                <a:moveTo>
                  <a:pt x="303276" y="33527"/>
                </a:moveTo>
                <a:lnTo>
                  <a:pt x="300075" y="40258"/>
                </a:lnTo>
                <a:lnTo>
                  <a:pt x="299008" y="48386"/>
                </a:lnTo>
                <a:lnTo>
                  <a:pt x="293674" y="54355"/>
                </a:lnTo>
                <a:lnTo>
                  <a:pt x="288328" y="59562"/>
                </a:lnTo>
                <a:lnTo>
                  <a:pt x="274447" y="61086"/>
                </a:lnTo>
                <a:lnTo>
                  <a:pt x="272488" y="73304"/>
                </a:lnTo>
                <a:lnTo>
                  <a:pt x="265200" y="118170"/>
                </a:lnTo>
                <a:lnTo>
                  <a:pt x="261701" y="144546"/>
                </a:lnTo>
                <a:lnTo>
                  <a:pt x="265282" y="134581"/>
                </a:lnTo>
                <a:lnTo>
                  <a:pt x="282994" y="95376"/>
                </a:lnTo>
                <a:lnTo>
                  <a:pt x="298327" y="79462"/>
                </a:lnTo>
                <a:lnTo>
                  <a:pt x="307151" y="66166"/>
                </a:lnTo>
                <a:lnTo>
                  <a:pt x="308966" y="52014"/>
                </a:lnTo>
                <a:lnTo>
                  <a:pt x="303276" y="33527"/>
                </a:lnTo>
                <a:close/>
              </a:path>
              <a:path w="449580" h="579120">
                <a:moveTo>
                  <a:pt x="0" y="88645"/>
                </a:moveTo>
                <a:lnTo>
                  <a:pt x="5334" y="102107"/>
                </a:lnTo>
                <a:lnTo>
                  <a:pt x="9613" y="108838"/>
                </a:lnTo>
                <a:lnTo>
                  <a:pt x="11671" y="111789"/>
                </a:lnTo>
                <a:lnTo>
                  <a:pt x="0" y="88645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9932" y="4639055"/>
            <a:ext cx="147828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7748" y="3565271"/>
            <a:ext cx="143510" cy="511175"/>
          </a:xfrm>
          <a:custGeom>
            <a:avLst/>
            <a:gdLst/>
            <a:ahLst/>
            <a:cxnLst/>
            <a:rect l="l" t="t" r="r" b="b"/>
            <a:pathLst>
              <a:path w="143510" h="511175">
                <a:moveTo>
                  <a:pt x="13462" y="394823"/>
                </a:moveTo>
                <a:lnTo>
                  <a:pt x="0" y="511047"/>
                </a:lnTo>
                <a:lnTo>
                  <a:pt x="11604" y="488031"/>
                </a:lnTo>
                <a:lnTo>
                  <a:pt x="18913" y="472849"/>
                </a:lnTo>
                <a:lnTo>
                  <a:pt x="22673" y="463053"/>
                </a:lnTo>
                <a:lnTo>
                  <a:pt x="23631" y="456198"/>
                </a:lnTo>
                <a:lnTo>
                  <a:pt x="22534" y="449834"/>
                </a:lnTo>
                <a:lnTo>
                  <a:pt x="20129" y="441515"/>
                </a:lnTo>
                <a:lnTo>
                  <a:pt x="17163" y="428793"/>
                </a:lnTo>
                <a:lnTo>
                  <a:pt x="14383" y="409222"/>
                </a:lnTo>
                <a:lnTo>
                  <a:pt x="13462" y="394823"/>
                </a:lnTo>
                <a:close/>
              </a:path>
              <a:path w="143510" h="511175">
                <a:moveTo>
                  <a:pt x="143382" y="0"/>
                </a:moveTo>
                <a:lnTo>
                  <a:pt x="126958" y="402"/>
                </a:lnTo>
                <a:lnTo>
                  <a:pt x="123904" y="4841"/>
                </a:lnTo>
                <a:lnTo>
                  <a:pt x="125255" y="18162"/>
                </a:lnTo>
                <a:lnTo>
                  <a:pt x="122046" y="45211"/>
                </a:lnTo>
                <a:lnTo>
                  <a:pt x="103149" y="61239"/>
                </a:lnTo>
                <a:lnTo>
                  <a:pt x="90979" y="77993"/>
                </a:lnTo>
                <a:lnTo>
                  <a:pt x="81738" y="96200"/>
                </a:lnTo>
                <a:lnTo>
                  <a:pt x="71627" y="116585"/>
                </a:lnTo>
                <a:lnTo>
                  <a:pt x="52105" y="135620"/>
                </a:lnTo>
                <a:lnTo>
                  <a:pt x="25157" y="190880"/>
                </a:lnTo>
                <a:lnTo>
                  <a:pt x="14631" y="284932"/>
                </a:lnTo>
                <a:lnTo>
                  <a:pt x="12370" y="339739"/>
                </a:lnTo>
                <a:lnTo>
                  <a:pt x="12537" y="380353"/>
                </a:lnTo>
                <a:lnTo>
                  <a:pt x="13462" y="394823"/>
                </a:lnTo>
                <a:lnTo>
                  <a:pt x="20065" y="337819"/>
                </a:lnTo>
                <a:lnTo>
                  <a:pt x="143382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75560" y="3596913"/>
            <a:ext cx="174625" cy="516890"/>
          </a:xfrm>
          <a:custGeom>
            <a:avLst/>
            <a:gdLst/>
            <a:ahLst/>
            <a:cxnLst/>
            <a:rect l="l" t="t" r="r" b="b"/>
            <a:pathLst>
              <a:path w="174625" h="516889">
                <a:moveTo>
                  <a:pt x="17897" y="99878"/>
                </a:moveTo>
                <a:lnTo>
                  <a:pt x="25312" y="172629"/>
                </a:lnTo>
                <a:lnTo>
                  <a:pt x="33083" y="211467"/>
                </a:lnTo>
                <a:lnTo>
                  <a:pt x="50284" y="248067"/>
                </a:lnTo>
                <a:lnTo>
                  <a:pt x="82676" y="277857"/>
                </a:lnTo>
                <a:lnTo>
                  <a:pt x="94305" y="301979"/>
                </a:lnTo>
                <a:lnTo>
                  <a:pt x="99409" y="312623"/>
                </a:lnTo>
                <a:lnTo>
                  <a:pt x="106179" y="320362"/>
                </a:lnTo>
                <a:lnTo>
                  <a:pt x="122808" y="335769"/>
                </a:lnTo>
                <a:lnTo>
                  <a:pt x="138578" y="381131"/>
                </a:lnTo>
                <a:lnTo>
                  <a:pt x="145621" y="425780"/>
                </a:lnTo>
                <a:lnTo>
                  <a:pt x="154116" y="470571"/>
                </a:lnTo>
                <a:lnTo>
                  <a:pt x="174244" y="516363"/>
                </a:lnTo>
                <a:lnTo>
                  <a:pt x="172150" y="470214"/>
                </a:lnTo>
                <a:lnTo>
                  <a:pt x="170142" y="424973"/>
                </a:lnTo>
                <a:lnTo>
                  <a:pt x="165969" y="380679"/>
                </a:lnTo>
                <a:lnTo>
                  <a:pt x="157385" y="337369"/>
                </a:lnTo>
                <a:lnTo>
                  <a:pt x="142140" y="295081"/>
                </a:lnTo>
                <a:lnTo>
                  <a:pt x="117987" y="253853"/>
                </a:lnTo>
                <a:lnTo>
                  <a:pt x="82676" y="213722"/>
                </a:lnTo>
                <a:lnTo>
                  <a:pt x="80430" y="202478"/>
                </a:lnTo>
                <a:lnTo>
                  <a:pt x="67704" y="163148"/>
                </a:lnTo>
                <a:lnTo>
                  <a:pt x="56445" y="153758"/>
                </a:lnTo>
                <a:lnTo>
                  <a:pt x="51434" y="148825"/>
                </a:lnTo>
                <a:lnTo>
                  <a:pt x="36129" y="128241"/>
                </a:lnTo>
                <a:lnTo>
                  <a:pt x="22336" y="107597"/>
                </a:lnTo>
                <a:lnTo>
                  <a:pt x="17897" y="99878"/>
                </a:lnTo>
                <a:close/>
              </a:path>
              <a:path w="174625" h="516889">
                <a:moveTo>
                  <a:pt x="11453" y="0"/>
                </a:moveTo>
                <a:lnTo>
                  <a:pt x="7850" y="19044"/>
                </a:lnTo>
                <a:lnTo>
                  <a:pt x="0" y="64751"/>
                </a:lnTo>
                <a:lnTo>
                  <a:pt x="10233" y="86549"/>
                </a:lnTo>
                <a:lnTo>
                  <a:pt x="17897" y="99878"/>
                </a:lnTo>
                <a:lnTo>
                  <a:pt x="15686" y="75681"/>
                </a:lnTo>
                <a:lnTo>
                  <a:pt x="13480" y="31035"/>
                </a:lnTo>
                <a:lnTo>
                  <a:pt x="12700" y="4902"/>
                </a:lnTo>
                <a:lnTo>
                  <a:pt x="11453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54680" y="3331464"/>
            <a:ext cx="265430" cy="775970"/>
          </a:xfrm>
          <a:custGeom>
            <a:avLst/>
            <a:gdLst/>
            <a:ahLst/>
            <a:cxnLst/>
            <a:rect l="l" t="t" r="r" b="b"/>
            <a:pathLst>
              <a:path w="265430" h="775970">
                <a:moveTo>
                  <a:pt x="114341" y="756334"/>
                </a:moveTo>
                <a:lnTo>
                  <a:pt x="109212" y="757604"/>
                </a:lnTo>
                <a:lnTo>
                  <a:pt x="112394" y="775716"/>
                </a:lnTo>
                <a:lnTo>
                  <a:pt x="114341" y="756334"/>
                </a:lnTo>
                <a:close/>
              </a:path>
              <a:path w="265430" h="775970">
                <a:moveTo>
                  <a:pt x="86395" y="725763"/>
                </a:moveTo>
                <a:lnTo>
                  <a:pt x="82042" y="742823"/>
                </a:lnTo>
                <a:lnTo>
                  <a:pt x="83147" y="749012"/>
                </a:lnTo>
                <a:lnTo>
                  <a:pt x="85836" y="755189"/>
                </a:lnTo>
                <a:lnTo>
                  <a:pt x="89167" y="761343"/>
                </a:lnTo>
                <a:lnTo>
                  <a:pt x="92201" y="767461"/>
                </a:lnTo>
                <a:lnTo>
                  <a:pt x="99532" y="755907"/>
                </a:lnTo>
                <a:lnTo>
                  <a:pt x="85679" y="738344"/>
                </a:lnTo>
                <a:lnTo>
                  <a:pt x="86395" y="725763"/>
                </a:lnTo>
                <a:close/>
              </a:path>
              <a:path w="265430" h="775970">
                <a:moveTo>
                  <a:pt x="106879" y="744328"/>
                </a:moveTo>
                <a:lnTo>
                  <a:pt x="99532" y="755907"/>
                </a:lnTo>
                <a:lnTo>
                  <a:pt x="102235" y="759333"/>
                </a:lnTo>
                <a:lnTo>
                  <a:pt x="109212" y="757604"/>
                </a:lnTo>
                <a:lnTo>
                  <a:pt x="106879" y="744328"/>
                </a:lnTo>
                <a:close/>
              </a:path>
              <a:path w="265430" h="775970">
                <a:moveTo>
                  <a:pt x="138640" y="638431"/>
                </a:moveTo>
                <a:lnTo>
                  <a:pt x="134216" y="679453"/>
                </a:lnTo>
                <a:lnTo>
                  <a:pt x="119372" y="724636"/>
                </a:lnTo>
                <a:lnTo>
                  <a:pt x="117177" y="728097"/>
                </a:lnTo>
                <a:lnTo>
                  <a:pt x="114341" y="756334"/>
                </a:lnTo>
                <a:lnTo>
                  <a:pt x="125815" y="753492"/>
                </a:lnTo>
                <a:lnTo>
                  <a:pt x="138191" y="747855"/>
                </a:lnTo>
                <a:lnTo>
                  <a:pt x="142972" y="735383"/>
                </a:lnTo>
                <a:lnTo>
                  <a:pt x="143763" y="709041"/>
                </a:lnTo>
                <a:lnTo>
                  <a:pt x="141720" y="663154"/>
                </a:lnTo>
                <a:lnTo>
                  <a:pt x="138640" y="638431"/>
                </a:lnTo>
                <a:close/>
              </a:path>
              <a:path w="265430" h="775970">
                <a:moveTo>
                  <a:pt x="132261" y="597521"/>
                </a:moveTo>
                <a:lnTo>
                  <a:pt x="128936" y="609044"/>
                </a:lnTo>
                <a:lnTo>
                  <a:pt x="121082" y="634609"/>
                </a:lnTo>
                <a:lnTo>
                  <a:pt x="112394" y="658876"/>
                </a:lnTo>
                <a:lnTo>
                  <a:pt x="96789" y="697468"/>
                </a:lnTo>
                <a:lnTo>
                  <a:pt x="96398" y="698523"/>
                </a:lnTo>
                <a:lnTo>
                  <a:pt x="96805" y="699865"/>
                </a:lnTo>
                <a:lnTo>
                  <a:pt x="105600" y="737052"/>
                </a:lnTo>
                <a:lnTo>
                  <a:pt x="106879" y="744328"/>
                </a:lnTo>
                <a:lnTo>
                  <a:pt x="117177" y="728097"/>
                </a:lnTo>
                <a:lnTo>
                  <a:pt x="117559" y="724636"/>
                </a:lnTo>
                <a:lnTo>
                  <a:pt x="122836" y="679453"/>
                </a:lnTo>
                <a:lnTo>
                  <a:pt x="128662" y="632583"/>
                </a:lnTo>
                <a:lnTo>
                  <a:pt x="132689" y="599647"/>
                </a:lnTo>
                <a:lnTo>
                  <a:pt x="132261" y="597521"/>
                </a:lnTo>
                <a:close/>
              </a:path>
              <a:path w="265430" h="775970">
                <a:moveTo>
                  <a:pt x="92702" y="686347"/>
                </a:moveTo>
                <a:lnTo>
                  <a:pt x="87518" y="706008"/>
                </a:lnTo>
                <a:lnTo>
                  <a:pt x="86395" y="725763"/>
                </a:lnTo>
                <a:lnTo>
                  <a:pt x="86623" y="724866"/>
                </a:lnTo>
                <a:lnTo>
                  <a:pt x="96398" y="698523"/>
                </a:lnTo>
                <a:lnTo>
                  <a:pt x="92702" y="686347"/>
                </a:lnTo>
                <a:close/>
              </a:path>
              <a:path w="265430" h="775970">
                <a:moveTo>
                  <a:pt x="75830" y="433045"/>
                </a:moveTo>
                <a:lnTo>
                  <a:pt x="74866" y="471408"/>
                </a:lnTo>
                <a:lnTo>
                  <a:pt x="73199" y="574547"/>
                </a:lnTo>
                <a:lnTo>
                  <a:pt x="71881" y="626110"/>
                </a:lnTo>
                <a:lnTo>
                  <a:pt x="85677" y="663201"/>
                </a:lnTo>
                <a:lnTo>
                  <a:pt x="92702" y="686347"/>
                </a:lnTo>
                <a:lnTo>
                  <a:pt x="96716" y="671125"/>
                </a:lnTo>
                <a:lnTo>
                  <a:pt x="102235" y="642493"/>
                </a:lnTo>
                <a:lnTo>
                  <a:pt x="101508" y="592565"/>
                </a:lnTo>
                <a:lnTo>
                  <a:pt x="99654" y="542510"/>
                </a:lnTo>
                <a:lnTo>
                  <a:pt x="96845" y="486461"/>
                </a:lnTo>
                <a:lnTo>
                  <a:pt x="96221" y="474660"/>
                </a:lnTo>
                <a:lnTo>
                  <a:pt x="93610" y="467823"/>
                </a:lnTo>
                <a:lnTo>
                  <a:pt x="75830" y="433045"/>
                </a:lnTo>
                <a:close/>
              </a:path>
              <a:path w="265430" h="775970">
                <a:moveTo>
                  <a:pt x="136711" y="582143"/>
                </a:moveTo>
                <a:lnTo>
                  <a:pt x="133455" y="593386"/>
                </a:lnTo>
                <a:lnTo>
                  <a:pt x="132689" y="599647"/>
                </a:lnTo>
                <a:lnTo>
                  <a:pt x="135626" y="614233"/>
                </a:lnTo>
                <a:lnTo>
                  <a:pt x="138640" y="638431"/>
                </a:lnTo>
                <a:lnTo>
                  <a:pt x="139271" y="632583"/>
                </a:lnTo>
                <a:lnTo>
                  <a:pt x="137077" y="584700"/>
                </a:lnTo>
                <a:lnTo>
                  <a:pt x="136711" y="582143"/>
                </a:lnTo>
                <a:close/>
              </a:path>
              <a:path w="265430" h="775970">
                <a:moveTo>
                  <a:pt x="93252" y="415110"/>
                </a:moveTo>
                <a:lnTo>
                  <a:pt x="94513" y="442357"/>
                </a:lnTo>
                <a:lnTo>
                  <a:pt x="96221" y="474660"/>
                </a:lnTo>
                <a:lnTo>
                  <a:pt x="111515" y="514712"/>
                </a:lnTo>
                <a:lnTo>
                  <a:pt x="125539" y="564134"/>
                </a:lnTo>
                <a:lnTo>
                  <a:pt x="132261" y="597521"/>
                </a:lnTo>
                <a:lnTo>
                  <a:pt x="133455" y="593386"/>
                </a:lnTo>
                <a:lnTo>
                  <a:pt x="134191" y="587360"/>
                </a:lnTo>
                <a:lnTo>
                  <a:pt x="135615" y="574484"/>
                </a:lnTo>
                <a:lnTo>
                  <a:pt x="130174" y="536478"/>
                </a:lnTo>
                <a:lnTo>
                  <a:pt x="121051" y="488324"/>
                </a:lnTo>
                <a:lnTo>
                  <a:pt x="112394" y="441706"/>
                </a:lnTo>
                <a:lnTo>
                  <a:pt x="93252" y="415110"/>
                </a:lnTo>
                <a:close/>
              </a:path>
              <a:path w="265430" h="775970">
                <a:moveTo>
                  <a:pt x="145529" y="488324"/>
                </a:moveTo>
                <a:lnTo>
                  <a:pt x="143763" y="491871"/>
                </a:lnTo>
                <a:lnTo>
                  <a:pt x="139376" y="540457"/>
                </a:lnTo>
                <a:lnTo>
                  <a:pt x="135615" y="574484"/>
                </a:lnTo>
                <a:lnTo>
                  <a:pt x="136711" y="582143"/>
                </a:lnTo>
                <a:lnTo>
                  <a:pt x="143763" y="558546"/>
                </a:lnTo>
                <a:lnTo>
                  <a:pt x="145051" y="516320"/>
                </a:lnTo>
                <a:lnTo>
                  <a:pt x="145529" y="488324"/>
                </a:lnTo>
                <a:close/>
              </a:path>
              <a:path w="265430" h="775970">
                <a:moveTo>
                  <a:pt x="256158" y="74802"/>
                </a:moveTo>
                <a:lnTo>
                  <a:pt x="244363" y="113061"/>
                </a:lnTo>
                <a:lnTo>
                  <a:pt x="225806" y="158750"/>
                </a:lnTo>
                <a:lnTo>
                  <a:pt x="198930" y="198002"/>
                </a:lnTo>
                <a:lnTo>
                  <a:pt x="178977" y="240388"/>
                </a:lnTo>
                <a:lnTo>
                  <a:pt x="164883" y="285119"/>
                </a:lnTo>
                <a:lnTo>
                  <a:pt x="155584" y="331405"/>
                </a:lnTo>
                <a:lnTo>
                  <a:pt x="150015" y="378458"/>
                </a:lnTo>
                <a:lnTo>
                  <a:pt x="147113" y="425487"/>
                </a:lnTo>
                <a:lnTo>
                  <a:pt x="145821" y="471408"/>
                </a:lnTo>
                <a:lnTo>
                  <a:pt x="145529" y="488324"/>
                </a:lnTo>
                <a:lnTo>
                  <a:pt x="146456" y="486461"/>
                </a:lnTo>
                <a:lnTo>
                  <a:pt x="164083" y="441706"/>
                </a:lnTo>
                <a:lnTo>
                  <a:pt x="170386" y="391937"/>
                </a:lnTo>
                <a:lnTo>
                  <a:pt x="172102" y="367000"/>
                </a:lnTo>
                <a:lnTo>
                  <a:pt x="174117" y="342265"/>
                </a:lnTo>
                <a:lnTo>
                  <a:pt x="187283" y="308717"/>
                </a:lnTo>
                <a:lnTo>
                  <a:pt x="212711" y="241573"/>
                </a:lnTo>
                <a:lnTo>
                  <a:pt x="225806" y="208025"/>
                </a:lnTo>
                <a:lnTo>
                  <a:pt x="247318" y="176958"/>
                </a:lnTo>
                <a:lnTo>
                  <a:pt x="261223" y="144176"/>
                </a:lnTo>
                <a:lnTo>
                  <a:pt x="265007" y="110013"/>
                </a:lnTo>
                <a:lnTo>
                  <a:pt x="256158" y="74802"/>
                </a:lnTo>
                <a:close/>
              </a:path>
              <a:path w="265430" h="775970">
                <a:moveTo>
                  <a:pt x="61849" y="0"/>
                </a:moveTo>
                <a:lnTo>
                  <a:pt x="47168" y="35415"/>
                </a:lnTo>
                <a:lnTo>
                  <a:pt x="20319" y="91312"/>
                </a:lnTo>
                <a:lnTo>
                  <a:pt x="7643" y="125864"/>
                </a:lnTo>
                <a:lnTo>
                  <a:pt x="3397" y="154940"/>
                </a:lnTo>
                <a:lnTo>
                  <a:pt x="2532" y="189825"/>
                </a:lnTo>
                <a:lnTo>
                  <a:pt x="0" y="241808"/>
                </a:lnTo>
                <a:lnTo>
                  <a:pt x="10556" y="292703"/>
                </a:lnTo>
                <a:lnTo>
                  <a:pt x="30352" y="342265"/>
                </a:lnTo>
                <a:lnTo>
                  <a:pt x="60717" y="374774"/>
                </a:lnTo>
                <a:lnTo>
                  <a:pt x="63463" y="376353"/>
                </a:lnTo>
                <a:lnTo>
                  <a:pt x="65331" y="388192"/>
                </a:lnTo>
                <a:lnTo>
                  <a:pt x="71881" y="425323"/>
                </a:lnTo>
                <a:lnTo>
                  <a:pt x="75830" y="433045"/>
                </a:lnTo>
                <a:lnTo>
                  <a:pt x="76162" y="419824"/>
                </a:lnTo>
                <a:lnTo>
                  <a:pt x="77435" y="390413"/>
                </a:lnTo>
                <a:lnTo>
                  <a:pt x="61819" y="359717"/>
                </a:lnTo>
                <a:lnTo>
                  <a:pt x="49456" y="320335"/>
                </a:lnTo>
                <a:lnTo>
                  <a:pt x="43164" y="280146"/>
                </a:lnTo>
                <a:lnTo>
                  <a:pt x="41166" y="240388"/>
                </a:lnTo>
                <a:lnTo>
                  <a:pt x="41287" y="176958"/>
                </a:lnTo>
                <a:lnTo>
                  <a:pt x="41617" y="140604"/>
                </a:lnTo>
                <a:lnTo>
                  <a:pt x="40512" y="83058"/>
                </a:lnTo>
                <a:lnTo>
                  <a:pt x="42705" y="72647"/>
                </a:lnTo>
                <a:lnTo>
                  <a:pt x="44815" y="62166"/>
                </a:lnTo>
                <a:lnTo>
                  <a:pt x="47567" y="51875"/>
                </a:lnTo>
                <a:lnTo>
                  <a:pt x="51688" y="42037"/>
                </a:lnTo>
                <a:lnTo>
                  <a:pt x="65117" y="25842"/>
                </a:lnTo>
                <a:lnTo>
                  <a:pt x="72342" y="24780"/>
                </a:lnTo>
                <a:lnTo>
                  <a:pt x="71780" y="21838"/>
                </a:lnTo>
                <a:lnTo>
                  <a:pt x="61849" y="0"/>
                </a:lnTo>
                <a:close/>
              </a:path>
              <a:path w="265430" h="775970">
                <a:moveTo>
                  <a:pt x="153924" y="32893"/>
                </a:moveTo>
                <a:lnTo>
                  <a:pt x="145413" y="79759"/>
                </a:lnTo>
                <a:lnTo>
                  <a:pt x="137080" y="123983"/>
                </a:lnTo>
                <a:lnTo>
                  <a:pt x="129581" y="168731"/>
                </a:lnTo>
                <a:lnTo>
                  <a:pt x="123570" y="217170"/>
                </a:lnTo>
                <a:lnTo>
                  <a:pt x="119221" y="226441"/>
                </a:lnTo>
                <a:lnTo>
                  <a:pt x="115534" y="234529"/>
                </a:lnTo>
                <a:lnTo>
                  <a:pt x="112394" y="241808"/>
                </a:lnTo>
                <a:lnTo>
                  <a:pt x="103205" y="260175"/>
                </a:lnTo>
                <a:lnTo>
                  <a:pt x="93837" y="278542"/>
                </a:lnTo>
                <a:lnTo>
                  <a:pt x="86159" y="297243"/>
                </a:lnTo>
                <a:lnTo>
                  <a:pt x="82042" y="316611"/>
                </a:lnTo>
                <a:lnTo>
                  <a:pt x="78388" y="368422"/>
                </a:lnTo>
                <a:lnTo>
                  <a:pt x="77435" y="390413"/>
                </a:lnTo>
                <a:lnTo>
                  <a:pt x="82162" y="399703"/>
                </a:lnTo>
                <a:lnTo>
                  <a:pt x="93252" y="415110"/>
                </a:lnTo>
                <a:lnTo>
                  <a:pt x="92201" y="392430"/>
                </a:lnTo>
                <a:lnTo>
                  <a:pt x="105623" y="344328"/>
                </a:lnTo>
                <a:lnTo>
                  <a:pt x="117612" y="296202"/>
                </a:lnTo>
                <a:lnTo>
                  <a:pt x="128046" y="247845"/>
                </a:lnTo>
                <a:lnTo>
                  <a:pt x="136804" y="199048"/>
                </a:lnTo>
                <a:lnTo>
                  <a:pt x="143763" y="149606"/>
                </a:lnTo>
                <a:lnTo>
                  <a:pt x="146157" y="144176"/>
                </a:lnTo>
                <a:lnTo>
                  <a:pt x="164083" y="100330"/>
                </a:lnTo>
                <a:lnTo>
                  <a:pt x="177530" y="56657"/>
                </a:lnTo>
                <a:lnTo>
                  <a:pt x="171638" y="47376"/>
                </a:lnTo>
                <a:lnTo>
                  <a:pt x="153924" y="32893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00527" y="3998976"/>
            <a:ext cx="149352" cy="2026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08732" y="3770376"/>
            <a:ext cx="183515" cy="387350"/>
          </a:xfrm>
          <a:custGeom>
            <a:avLst/>
            <a:gdLst/>
            <a:ahLst/>
            <a:cxnLst/>
            <a:rect l="l" t="t" r="r" b="b"/>
            <a:pathLst>
              <a:path w="183514" h="387350">
                <a:moveTo>
                  <a:pt x="179069" y="0"/>
                </a:moveTo>
                <a:lnTo>
                  <a:pt x="171602" y="3762"/>
                </a:lnTo>
                <a:lnTo>
                  <a:pt x="166957" y="12858"/>
                </a:lnTo>
                <a:lnTo>
                  <a:pt x="163193" y="24003"/>
                </a:lnTo>
                <a:lnTo>
                  <a:pt x="158369" y="33909"/>
                </a:lnTo>
                <a:lnTo>
                  <a:pt x="104925" y="78266"/>
                </a:lnTo>
                <a:lnTo>
                  <a:pt x="77914" y="87979"/>
                </a:lnTo>
                <a:lnTo>
                  <a:pt x="72498" y="93876"/>
                </a:lnTo>
                <a:lnTo>
                  <a:pt x="65804" y="113017"/>
                </a:lnTo>
                <a:lnTo>
                  <a:pt x="52831" y="154812"/>
                </a:lnTo>
                <a:lnTo>
                  <a:pt x="33289" y="182403"/>
                </a:lnTo>
                <a:lnTo>
                  <a:pt x="20415" y="212280"/>
                </a:lnTo>
                <a:lnTo>
                  <a:pt x="10541" y="243967"/>
                </a:lnTo>
                <a:lnTo>
                  <a:pt x="0" y="276987"/>
                </a:lnTo>
                <a:lnTo>
                  <a:pt x="21843" y="387096"/>
                </a:lnTo>
                <a:lnTo>
                  <a:pt x="15363" y="347277"/>
                </a:lnTo>
                <a:lnTo>
                  <a:pt x="23526" y="299720"/>
                </a:lnTo>
                <a:lnTo>
                  <a:pt x="38596" y="251686"/>
                </a:lnTo>
                <a:lnTo>
                  <a:pt x="52831" y="210438"/>
                </a:lnTo>
                <a:lnTo>
                  <a:pt x="69782" y="184082"/>
                </a:lnTo>
                <a:lnTo>
                  <a:pt x="76612" y="170846"/>
                </a:lnTo>
                <a:lnTo>
                  <a:pt x="82157" y="152610"/>
                </a:lnTo>
                <a:lnTo>
                  <a:pt x="95250" y="111251"/>
                </a:lnTo>
                <a:lnTo>
                  <a:pt x="115935" y="95273"/>
                </a:lnTo>
                <a:lnTo>
                  <a:pt x="135858" y="76676"/>
                </a:lnTo>
                <a:lnTo>
                  <a:pt x="168656" y="33909"/>
                </a:lnTo>
                <a:lnTo>
                  <a:pt x="183068" y="3923"/>
                </a:lnTo>
                <a:lnTo>
                  <a:pt x="179069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92914" y="3866491"/>
            <a:ext cx="254000" cy="303530"/>
          </a:xfrm>
          <a:custGeom>
            <a:avLst/>
            <a:gdLst/>
            <a:ahLst/>
            <a:cxnLst/>
            <a:rect l="l" t="t" r="r" b="b"/>
            <a:pathLst>
              <a:path w="254000" h="303529">
                <a:moveTo>
                  <a:pt x="0" y="0"/>
                </a:moveTo>
                <a:lnTo>
                  <a:pt x="476" y="4087"/>
                </a:lnTo>
                <a:lnTo>
                  <a:pt x="30295" y="22854"/>
                </a:lnTo>
                <a:lnTo>
                  <a:pt x="61198" y="40584"/>
                </a:lnTo>
                <a:lnTo>
                  <a:pt x="90791" y="59434"/>
                </a:lnTo>
                <a:lnTo>
                  <a:pt x="116681" y="81557"/>
                </a:lnTo>
                <a:lnTo>
                  <a:pt x="144404" y="90590"/>
                </a:lnTo>
                <a:lnTo>
                  <a:pt x="149971" y="96670"/>
                </a:lnTo>
                <a:lnTo>
                  <a:pt x="168497" y="159027"/>
                </a:lnTo>
                <a:lnTo>
                  <a:pt x="185160" y="175244"/>
                </a:lnTo>
                <a:lnTo>
                  <a:pt x="190341" y="180871"/>
                </a:lnTo>
                <a:lnTo>
                  <a:pt x="193950" y="188525"/>
                </a:lnTo>
                <a:lnTo>
                  <a:pt x="196453" y="196762"/>
                </a:lnTo>
                <a:lnTo>
                  <a:pt x="198502" y="205214"/>
                </a:lnTo>
                <a:lnTo>
                  <a:pt x="200755" y="213510"/>
                </a:lnTo>
                <a:lnTo>
                  <a:pt x="218886" y="233664"/>
                </a:lnTo>
                <a:lnTo>
                  <a:pt x="225790" y="244721"/>
                </a:lnTo>
                <a:lnTo>
                  <a:pt x="230526" y="262588"/>
                </a:lnTo>
                <a:lnTo>
                  <a:pt x="242157" y="303172"/>
                </a:lnTo>
                <a:lnTo>
                  <a:pt x="251390" y="269267"/>
                </a:lnTo>
                <a:lnTo>
                  <a:pt x="253825" y="253388"/>
                </a:lnTo>
                <a:lnTo>
                  <a:pt x="250426" y="234557"/>
                </a:lnTo>
                <a:lnTo>
                  <a:pt x="242157" y="191793"/>
                </a:lnTo>
                <a:lnTo>
                  <a:pt x="212421" y="146948"/>
                </a:lnTo>
                <a:lnTo>
                  <a:pt x="179247" y="125642"/>
                </a:lnTo>
                <a:lnTo>
                  <a:pt x="168227" y="125642"/>
                </a:lnTo>
                <a:lnTo>
                  <a:pt x="165768" y="122628"/>
                </a:lnTo>
                <a:lnTo>
                  <a:pt x="147796" y="92479"/>
                </a:lnTo>
                <a:lnTo>
                  <a:pt x="126230" y="76295"/>
                </a:lnTo>
                <a:lnTo>
                  <a:pt x="85288" y="42116"/>
                </a:lnTo>
                <a:lnTo>
                  <a:pt x="63722" y="25931"/>
                </a:lnTo>
                <a:lnTo>
                  <a:pt x="43481" y="15017"/>
                </a:lnTo>
                <a:lnTo>
                  <a:pt x="18287" y="5008"/>
                </a:lnTo>
                <a:lnTo>
                  <a:pt x="0" y="0"/>
                </a:lnTo>
                <a:close/>
              </a:path>
              <a:path w="254000" h="303529">
                <a:moveTo>
                  <a:pt x="173710" y="122965"/>
                </a:moveTo>
                <a:lnTo>
                  <a:pt x="168227" y="125642"/>
                </a:lnTo>
                <a:lnTo>
                  <a:pt x="179247" y="125642"/>
                </a:lnTo>
                <a:lnTo>
                  <a:pt x="173710" y="122965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74796" y="5264150"/>
            <a:ext cx="137795" cy="426084"/>
          </a:xfrm>
          <a:custGeom>
            <a:avLst/>
            <a:gdLst/>
            <a:ahLst/>
            <a:cxnLst/>
            <a:rect l="l" t="t" r="r" b="b"/>
            <a:pathLst>
              <a:path w="137795" h="426085">
                <a:moveTo>
                  <a:pt x="12867" y="329525"/>
                </a:moveTo>
                <a:lnTo>
                  <a:pt x="0" y="425665"/>
                </a:lnTo>
                <a:lnTo>
                  <a:pt x="12840" y="403513"/>
                </a:lnTo>
                <a:lnTo>
                  <a:pt x="19954" y="390168"/>
                </a:lnTo>
                <a:lnTo>
                  <a:pt x="22579" y="382107"/>
                </a:lnTo>
                <a:lnTo>
                  <a:pt x="21955" y="375808"/>
                </a:lnTo>
                <a:lnTo>
                  <a:pt x="19319" y="367750"/>
                </a:lnTo>
                <a:lnTo>
                  <a:pt x="15910" y="354411"/>
                </a:lnTo>
                <a:lnTo>
                  <a:pt x="12966" y="332268"/>
                </a:lnTo>
                <a:lnTo>
                  <a:pt x="12867" y="329525"/>
                </a:lnTo>
                <a:close/>
              </a:path>
              <a:path w="137795" h="426085">
                <a:moveTo>
                  <a:pt x="137667" y="0"/>
                </a:moveTo>
                <a:lnTo>
                  <a:pt x="121900" y="339"/>
                </a:lnTo>
                <a:lnTo>
                  <a:pt x="118967" y="4048"/>
                </a:lnTo>
                <a:lnTo>
                  <a:pt x="120272" y="15162"/>
                </a:lnTo>
                <a:lnTo>
                  <a:pt x="117220" y="37718"/>
                </a:lnTo>
                <a:lnTo>
                  <a:pt x="99069" y="51059"/>
                </a:lnTo>
                <a:lnTo>
                  <a:pt x="87360" y="65008"/>
                </a:lnTo>
                <a:lnTo>
                  <a:pt x="78484" y="80170"/>
                </a:lnTo>
                <a:lnTo>
                  <a:pt x="68833" y="97155"/>
                </a:lnTo>
                <a:lnTo>
                  <a:pt x="50039" y="112970"/>
                </a:lnTo>
                <a:lnTo>
                  <a:pt x="24167" y="158984"/>
                </a:lnTo>
                <a:lnTo>
                  <a:pt x="13424" y="247484"/>
                </a:lnTo>
                <a:lnTo>
                  <a:pt x="11724" y="297800"/>
                </a:lnTo>
                <a:lnTo>
                  <a:pt x="12867" y="329525"/>
                </a:lnTo>
                <a:lnTo>
                  <a:pt x="19303" y="281431"/>
                </a:lnTo>
                <a:lnTo>
                  <a:pt x="13766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42132" y="5289363"/>
            <a:ext cx="167005" cy="430530"/>
          </a:xfrm>
          <a:custGeom>
            <a:avLst/>
            <a:gdLst/>
            <a:ahLst/>
            <a:cxnLst/>
            <a:rect l="l" t="t" r="r" b="b"/>
            <a:pathLst>
              <a:path w="167004" h="430529">
                <a:moveTo>
                  <a:pt x="17315" y="83986"/>
                </a:moveTo>
                <a:lnTo>
                  <a:pt x="24239" y="144198"/>
                </a:lnTo>
                <a:lnTo>
                  <a:pt x="48127" y="206988"/>
                </a:lnTo>
                <a:lnTo>
                  <a:pt x="79120" y="231834"/>
                </a:lnTo>
                <a:lnTo>
                  <a:pt x="95170" y="260711"/>
                </a:lnTo>
                <a:lnTo>
                  <a:pt x="101677" y="267142"/>
                </a:lnTo>
                <a:lnTo>
                  <a:pt x="117601" y="279967"/>
                </a:lnTo>
                <a:lnTo>
                  <a:pt x="132677" y="317705"/>
                </a:lnTo>
                <a:lnTo>
                  <a:pt x="139430" y="354850"/>
                </a:lnTo>
                <a:lnTo>
                  <a:pt x="147587" y="392114"/>
                </a:lnTo>
                <a:lnTo>
                  <a:pt x="166877" y="430208"/>
                </a:lnTo>
                <a:lnTo>
                  <a:pt x="164593" y="385510"/>
                </a:lnTo>
                <a:lnTo>
                  <a:pt x="161934" y="341842"/>
                </a:lnTo>
                <a:lnTo>
                  <a:pt x="155479" y="299249"/>
                </a:lnTo>
                <a:lnTo>
                  <a:pt x="141807" y="257776"/>
                </a:lnTo>
                <a:lnTo>
                  <a:pt x="117494" y="217468"/>
                </a:lnTo>
                <a:lnTo>
                  <a:pt x="79120" y="178367"/>
                </a:lnTo>
                <a:lnTo>
                  <a:pt x="77025" y="169029"/>
                </a:lnTo>
                <a:lnTo>
                  <a:pt x="54609" y="130234"/>
                </a:lnTo>
                <a:lnTo>
                  <a:pt x="49148" y="124392"/>
                </a:lnTo>
                <a:lnTo>
                  <a:pt x="34557" y="107299"/>
                </a:lnTo>
                <a:lnTo>
                  <a:pt x="21383" y="90134"/>
                </a:lnTo>
                <a:lnTo>
                  <a:pt x="17315" y="83986"/>
                </a:lnTo>
                <a:close/>
              </a:path>
              <a:path w="167004" h="430529">
                <a:moveTo>
                  <a:pt x="11614" y="0"/>
                </a:moveTo>
                <a:lnTo>
                  <a:pt x="8477" y="11613"/>
                </a:lnTo>
                <a:lnTo>
                  <a:pt x="0" y="54542"/>
                </a:lnTo>
                <a:lnTo>
                  <a:pt x="9804" y="72636"/>
                </a:lnTo>
                <a:lnTo>
                  <a:pt x="17315" y="83986"/>
                </a:lnTo>
                <a:lnTo>
                  <a:pt x="14402" y="55038"/>
                </a:lnTo>
                <a:lnTo>
                  <a:pt x="12545" y="15781"/>
                </a:lnTo>
                <a:lnTo>
                  <a:pt x="11614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19602" y="5070347"/>
            <a:ext cx="254000" cy="645160"/>
          </a:xfrm>
          <a:custGeom>
            <a:avLst/>
            <a:gdLst/>
            <a:ahLst/>
            <a:cxnLst/>
            <a:rect l="l" t="t" r="r" b="b"/>
            <a:pathLst>
              <a:path w="254000" h="645160">
                <a:moveTo>
                  <a:pt x="109340" y="628534"/>
                </a:moveTo>
                <a:lnTo>
                  <a:pt x="104403" y="629588"/>
                </a:lnTo>
                <a:lnTo>
                  <a:pt x="107442" y="644651"/>
                </a:lnTo>
                <a:lnTo>
                  <a:pt x="109340" y="628534"/>
                </a:lnTo>
                <a:close/>
              </a:path>
              <a:path w="254000" h="645160">
                <a:moveTo>
                  <a:pt x="82607" y="603281"/>
                </a:moveTo>
                <a:lnTo>
                  <a:pt x="78486" y="617346"/>
                </a:lnTo>
                <a:lnTo>
                  <a:pt x="78486" y="624179"/>
                </a:lnTo>
                <a:lnTo>
                  <a:pt x="84836" y="630999"/>
                </a:lnTo>
                <a:lnTo>
                  <a:pt x="88137" y="637832"/>
                </a:lnTo>
                <a:lnTo>
                  <a:pt x="95021" y="627961"/>
                </a:lnTo>
                <a:lnTo>
                  <a:pt x="81930" y="613591"/>
                </a:lnTo>
                <a:lnTo>
                  <a:pt x="82607" y="603281"/>
                </a:lnTo>
                <a:close/>
              </a:path>
              <a:path w="254000" h="645160">
                <a:moveTo>
                  <a:pt x="102043" y="617892"/>
                </a:moveTo>
                <a:lnTo>
                  <a:pt x="95021" y="627961"/>
                </a:lnTo>
                <a:lnTo>
                  <a:pt x="97789" y="630999"/>
                </a:lnTo>
                <a:lnTo>
                  <a:pt x="104403" y="629588"/>
                </a:lnTo>
                <a:lnTo>
                  <a:pt x="102043" y="617892"/>
                </a:lnTo>
                <a:close/>
              </a:path>
              <a:path w="254000" h="645160">
                <a:moveTo>
                  <a:pt x="131944" y="526811"/>
                </a:moveTo>
                <a:lnTo>
                  <a:pt x="130875" y="551785"/>
                </a:lnTo>
                <a:lnTo>
                  <a:pt x="117260" y="596072"/>
                </a:lnTo>
                <a:lnTo>
                  <a:pt x="112331" y="603141"/>
                </a:lnTo>
                <a:lnTo>
                  <a:pt x="109340" y="628534"/>
                </a:lnTo>
                <a:lnTo>
                  <a:pt x="120342" y="626186"/>
                </a:lnTo>
                <a:lnTo>
                  <a:pt x="132191" y="621518"/>
                </a:lnTo>
                <a:lnTo>
                  <a:pt x="136777" y="611164"/>
                </a:lnTo>
                <a:lnTo>
                  <a:pt x="137540" y="589292"/>
                </a:lnTo>
                <a:lnTo>
                  <a:pt x="134722" y="543142"/>
                </a:lnTo>
                <a:lnTo>
                  <a:pt x="131944" y="526811"/>
                </a:lnTo>
                <a:close/>
              </a:path>
              <a:path w="254000" h="645160">
                <a:moveTo>
                  <a:pt x="126699" y="495970"/>
                </a:moveTo>
                <a:lnTo>
                  <a:pt x="123301" y="506164"/>
                </a:lnTo>
                <a:lnTo>
                  <a:pt x="115770" y="527400"/>
                </a:lnTo>
                <a:lnTo>
                  <a:pt x="107442" y="547573"/>
                </a:lnTo>
                <a:lnTo>
                  <a:pt x="92582" y="579616"/>
                </a:lnTo>
                <a:lnTo>
                  <a:pt x="92183" y="580553"/>
                </a:lnTo>
                <a:lnTo>
                  <a:pt x="92551" y="581607"/>
                </a:lnTo>
                <a:lnTo>
                  <a:pt x="100961" y="612524"/>
                </a:lnTo>
                <a:lnTo>
                  <a:pt x="102043" y="617892"/>
                </a:lnTo>
                <a:lnTo>
                  <a:pt x="112331" y="603141"/>
                </a:lnTo>
                <a:lnTo>
                  <a:pt x="113169" y="596026"/>
                </a:lnTo>
                <a:lnTo>
                  <a:pt x="119609" y="549407"/>
                </a:lnTo>
                <a:lnTo>
                  <a:pt x="126196" y="503518"/>
                </a:lnTo>
                <a:lnTo>
                  <a:pt x="126979" y="497618"/>
                </a:lnTo>
                <a:lnTo>
                  <a:pt x="126699" y="495970"/>
                </a:lnTo>
                <a:close/>
              </a:path>
              <a:path w="254000" h="645160">
                <a:moveTo>
                  <a:pt x="88646" y="570425"/>
                </a:moveTo>
                <a:lnTo>
                  <a:pt x="83692" y="586727"/>
                </a:lnTo>
                <a:lnTo>
                  <a:pt x="82607" y="603281"/>
                </a:lnTo>
                <a:lnTo>
                  <a:pt x="82867" y="602392"/>
                </a:lnTo>
                <a:lnTo>
                  <a:pt x="92183" y="580553"/>
                </a:lnTo>
                <a:lnTo>
                  <a:pt x="88646" y="570425"/>
                </a:lnTo>
                <a:close/>
              </a:path>
              <a:path w="254000" h="645160">
                <a:moveTo>
                  <a:pt x="72517" y="360100"/>
                </a:moveTo>
                <a:lnTo>
                  <a:pt x="72264" y="366010"/>
                </a:lnTo>
                <a:lnTo>
                  <a:pt x="71065" y="418689"/>
                </a:lnTo>
                <a:lnTo>
                  <a:pt x="70162" y="468857"/>
                </a:lnTo>
                <a:lnTo>
                  <a:pt x="68707" y="520268"/>
                </a:lnTo>
                <a:lnTo>
                  <a:pt x="81903" y="551117"/>
                </a:lnTo>
                <a:lnTo>
                  <a:pt x="88646" y="570425"/>
                </a:lnTo>
                <a:lnTo>
                  <a:pt x="92503" y="557729"/>
                </a:lnTo>
                <a:lnTo>
                  <a:pt x="97789" y="533920"/>
                </a:lnTo>
                <a:lnTo>
                  <a:pt x="96728" y="482053"/>
                </a:lnTo>
                <a:lnTo>
                  <a:pt x="94154" y="430023"/>
                </a:lnTo>
                <a:lnTo>
                  <a:pt x="91965" y="394088"/>
                </a:lnTo>
                <a:lnTo>
                  <a:pt x="72517" y="360100"/>
                </a:lnTo>
                <a:close/>
              </a:path>
              <a:path w="254000" h="645160">
                <a:moveTo>
                  <a:pt x="130272" y="485250"/>
                </a:moveTo>
                <a:lnTo>
                  <a:pt x="127529" y="493480"/>
                </a:lnTo>
                <a:lnTo>
                  <a:pt x="126979" y="497618"/>
                </a:lnTo>
                <a:lnTo>
                  <a:pt x="131944" y="526811"/>
                </a:lnTo>
                <a:lnTo>
                  <a:pt x="132842" y="505855"/>
                </a:lnTo>
                <a:lnTo>
                  <a:pt x="130272" y="485250"/>
                </a:lnTo>
                <a:close/>
              </a:path>
              <a:path w="254000" h="645160">
                <a:moveTo>
                  <a:pt x="89145" y="344490"/>
                </a:moveTo>
                <a:lnTo>
                  <a:pt x="91087" y="379666"/>
                </a:lnTo>
                <a:lnTo>
                  <a:pt x="91965" y="394088"/>
                </a:lnTo>
                <a:lnTo>
                  <a:pt x="93227" y="396292"/>
                </a:lnTo>
                <a:lnTo>
                  <a:pt x="112468" y="443973"/>
                </a:lnTo>
                <a:lnTo>
                  <a:pt x="126332" y="493813"/>
                </a:lnTo>
                <a:lnTo>
                  <a:pt x="126699" y="495970"/>
                </a:lnTo>
                <a:lnTo>
                  <a:pt x="127529" y="493480"/>
                </a:lnTo>
                <a:lnTo>
                  <a:pt x="129472" y="478841"/>
                </a:lnTo>
                <a:lnTo>
                  <a:pt x="127018" y="459163"/>
                </a:lnTo>
                <a:lnTo>
                  <a:pt x="117265" y="412594"/>
                </a:lnTo>
                <a:lnTo>
                  <a:pt x="107442" y="367029"/>
                </a:lnTo>
                <a:lnTo>
                  <a:pt x="89145" y="344490"/>
                </a:lnTo>
                <a:close/>
              </a:path>
              <a:path w="254000" h="645160">
                <a:moveTo>
                  <a:pt x="139226" y="405865"/>
                </a:moveTo>
                <a:lnTo>
                  <a:pt x="137540" y="408813"/>
                </a:lnTo>
                <a:lnTo>
                  <a:pt x="132362" y="457079"/>
                </a:lnTo>
                <a:lnTo>
                  <a:pt x="129472" y="478841"/>
                </a:lnTo>
                <a:lnTo>
                  <a:pt x="130272" y="485250"/>
                </a:lnTo>
                <a:lnTo>
                  <a:pt x="137540" y="464184"/>
                </a:lnTo>
                <a:lnTo>
                  <a:pt x="138970" y="417438"/>
                </a:lnTo>
                <a:lnTo>
                  <a:pt x="139226" y="405865"/>
                </a:lnTo>
                <a:close/>
              </a:path>
              <a:path w="254000" h="645160">
                <a:moveTo>
                  <a:pt x="244983" y="62229"/>
                </a:moveTo>
                <a:lnTo>
                  <a:pt x="228409" y="105592"/>
                </a:lnTo>
                <a:lnTo>
                  <a:pt x="184207" y="174416"/>
                </a:lnTo>
                <a:lnTo>
                  <a:pt x="162855" y="220867"/>
                </a:lnTo>
                <a:lnTo>
                  <a:pt x="149812" y="269912"/>
                </a:lnTo>
                <a:lnTo>
                  <a:pt x="142919" y="320160"/>
                </a:lnTo>
                <a:lnTo>
                  <a:pt x="140015" y="370216"/>
                </a:lnTo>
                <a:lnTo>
                  <a:pt x="139226" y="405865"/>
                </a:lnTo>
                <a:lnTo>
                  <a:pt x="140110" y="404320"/>
                </a:lnTo>
                <a:lnTo>
                  <a:pt x="156845" y="367029"/>
                </a:lnTo>
                <a:lnTo>
                  <a:pt x="162860" y="326135"/>
                </a:lnTo>
                <a:lnTo>
                  <a:pt x="164560" y="304950"/>
                </a:lnTo>
                <a:lnTo>
                  <a:pt x="166497" y="284352"/>
                </a:lnTo>
                <a:lnTo>
                  <a:pt x="179093" y="256520"/>
                </a:lnTo>
                <a:lnTo>
                  <a:pt x="203430" y="200806"/>
                </a:lnTo>
                <a:lnTo>
                  <a:pt x="216026" y="172973"/>
                </a:lnTo>
                <a:lnTo>
                  <a:pt x="236553" y="147115"/>
                </a:lnTo>
                <a:lnTo>
                  <a:pt x="249840" y="119840"/>
                </a:lnTo>
                <a:lnTo>
                  <a:pt x="253460" y="91445"/>
                </a:lnTo>
                <a:lnTo>
                  <a:pt x="244983" y="62229"/>
                </a:lnTo>
                <a:close/>
              </a:path>
              <a:path w="254000" h="645160">
                <a:moveTo>
                  <a:pt x="59055" y="0"/>
                </a:moveTo>
                <a:lnTo>
                  <a:pt x="38608" y="41656"/>
                </a:lnTo>
                <a:lnTo>
                  <a:pt x="19303" y="75818"/>
                </a:lnTo>
                <a:lnTo>
                  <a:pt x="7233" y="104528"/>
                </a:lnTo>
                <a:lnTo>
                  <a:pt x="3222" y="128714"/>
                </a:lnTo>
                <a:lnTo>
                  <a:pt x="2426" y="157757"/>
                </a:lnTo>
                <a:lnTo>
                  <a:pt x="0" y="201040"/>
                </a:lnTo>
                <a:lnTo>
                  <a:pt x="10048" y="243268"/>
                </a:lnTo>
                <a:lnTo>
                  <a:pt x="28956" y="284352"/>
                </a:lnTo>
                <a:lnTo>
                  <a:pt x="59737" y="311800"/>
                </a:lnTo>
                <a:lnTo>
                  <a:pt x="61763" y="318660"/>
                </a:lnTo>
                <a:lnTo>
                  <a:pt x="68707" y="353440"/>
                </a:lnTo>
                <a:lnTo>
                  <a:pt x="72517" y="360100"/>
                </a:lnTo>
                <a:lnTo>
                  <a:pt x="74018" y="325095"/>
                </a:lnTo>
                <a:lnTo>
                  <a:pt x="54995" y="289587"/>
                </a:lnTo>
                <a:lnTo>
                  <a:pt x="44053" y="252046"/>
                </a:lnTo>
                <a:lnTo>
                  <a:pt x="39667" y="212962"/>
                </a:lnTo>
                <a:lnTo>
                  <a:pt x="39113" y="170585"/>
                </a:lnTo>
                <a:lnTo>
                  <a:pt x="39565" y="131952"/>
                </a:lnTo>
                <a:lnTo>
                  <a:pt x="39603" y="119840"/>
                </a:lnTo>
                <a:lnTo>
                  <a:pt x="38608" y="68960"/>
                </a:lnTo>
                <a:lnTo>
                  <a:pt x="40776" y="60356"/>
                </a:lnTo>
                <a:lnTo>
                  <a:pt x="42814" y="51657"/>
                </a:lnTo>
                <a:lnTo>
                  <a:pt x="45448" y="43100"/>
                </a:lnTo>
                <a:lnTo>
                  <a:pt x="49402" y="34925"/>
                </a:lnTo>
                <a:lnTo>
                  <a:pt x="62269" y="21449"/>
                </a:lnTo>
                <a:lnTo>
                  <a:pt x="69183" y="20558"/>
                </a:lnTo>
                <a:lnTo>
                  <a:pt x="68619" y="18119"/>
                </a:lnTo>
                <a:lnTo>
                  <a:pt x="59055" y="0"/>
                </a:lnTo>
                <a:close/>
              </a:path>
              <a:path w="254000" h="645160">
                <a:moveTo>
                  <a:pt x="147193" y="27304"/>
                </a:moveTo>
                <a:lnTo>
                  <a:pt x="139061" y="66274"/>
                </a:lnTo>
                <a:lnTo>
                  <a:pt x="131095" y="103028"/>
                </a:lnTo>
                <a:lnTo>
                  <a:pt x="123940" y="140211"/>
                </a:lnTo>
                <a:lnTo>
                  <a:pt x="118237" y="180466"/>
                </a:lnTo>
                <a:lnTo>
                  <a:pt x="110617" y="194182"/>
                </a:lnTo>
                <a:lnTo>
                  <a:pt x="107442" y="201040"/>
                </a:lnTo>
                <a:lnTo>
                  <a:pt x="98667" y="216280"/>
                </a:lnTo>
                <a:lnTo>
                  <a:pt x="89725" y="231520"/>
                </a:lnTo>
                <a:lnTo>
                  <a:pt x="82403" y="247046"/>
                </a:lnTo>
                <a:lnTo>
                  <a:pt x="78486" y="263143"/>
                </a:lnTo>
                <a:lnTo>
                  <a:pt x="74469" y="314578"/>
                </a:lnTo>
                <a:lnTo>
                  <a:pt x="74018" y="325095"/>
                </a:lnTo>
                <a:lnTo>
                  <a:pt x="75217" y="327332"/>
                </a:lnTo>
                <a:lnTo>
                  <a:pt x="89145" y="344490"/>
                </a:lnTo>
                <a:lnTo>
                  <a:pt x="88137" y="326135"/>
                </a:lnTo>
                <a:lnTo>
                  <a:pt x="103983" y="276137"/>
                </a:lnTo>
                <a:lnTo>
                  <a:pt x="117649" y="226091"/>
                </a:lnTo>
                <a:lnTo>
                  <a:pt x="128910" y="175617"/>
                </a:lnTo>
                <a:lnTo>
                  <a:pt x="137540" y="124332"/>
                </a:lnTo>
                <a:lnTo>
                  <a:pt x="139814" y="119840"/>
                </a:lnTo>
                <a:lnTo>
                  <a:pt x="156845" y="83438"/>
                </a:lnTo>
                <a:lnTo>
                  <a:pt x="169783" y="47132"/>
                </a:lnTo>
                <a:lnTo>
                  <a:pt x="164149" y="39379"/>
                </a:lnTo>
                <a:lnTo>
                  <a:pt x="147193" y="27304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62528" y="5625084"/>
            <a:ext cx="143256" cy="1691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66159" y="5436108"/>
            <a:ext cx="174625" cy="321945"/>
          </a:xfrm>
          <a:custGeom>
            <a:avLst/>
            <a:gdLst/>
            <a:ahLst/>
            <a:cxnLst/>
            <a:rect l="l" t="t" r="r" b="b"/>
            <a:pathLst>
              <a:path w="174625" h="321945">
                <a:moveTo>
                  <a:pt x="170434" y="0"/>
                </a:moveTo>
                <a:lnTo>
                  <a:pt x="163339" y="3119"/>
                </a:lnTo>
                <a:lnTo>
                  <a:pt x="158924" y="10667"/>
                </a:lnTo>
                <a:lnTo>
                  <a:pt x="155342" y="19931"/>
                </a:lnTo>
                <a:lnTo>
                  <a:pt x="150749" y="28193"/>
                </a:lnTo>
                <a:lnTo>
                  <a:pt x="95638" y="67040"/>
                </a:lnTo>
                <a:lnTo>
                  <a:pt x="78674" y="72186"/>
                </a:lnTo>
                <a:lnTo>
                  <a:pt x="70941" y="75168"/>
                </a:lnTo>
                <a:lnTo>
                  <a:pt x="64219" y="89489"/>
                </a:lnTo>
                <a:lnTo>
                  <a:pt x="50291" y="128650"/>
                </a:lnTo>
                <a:lnTo>
                  <a:pt x="31664" y="151562"/>
                </a:lnTo>
                <a:lnTo>
                  <a:pt x="19383" y="176363"/>
                </a:lnTo>
                <a:lnTo>
                  <a:pt x="9983" y="202676"/>
                </a:lnTo>
                <a:lnTo>
                  <a:pt x="0" y="230123"/>
                </a:lnTo>
                <a:lnTo>
                  <a:pt x="20700" y="321563"/>
                </a:lnTo>
                <a:lnTo>
                  <a:pt x="14591" y="288464"/>
                </a:lnTo>
                <a:lnTo>
                  <a:pt x="22399" y="248961"/>
                </a:lnTo>
                <a:lnTo>
                  <a:pt x="36756" y="209082"/>
                </a:lnTo>
                <a:lnTo>
                  <a:pt x="50291" y="174853"/>
                </a:lnTo>
                <a:lnTo>
                  <a:pt x="66407" y="152958"/>
                </a:lnTo>
                <a:lnTo>
                  <a:pt x="72913" y="141965"/>
                </a:lnTo>
                <a:lnTo>
                  <a:pt x="78206" y="126817"/>
                </a:lnTo>
                <a:lnTo>
                  <a:pt x="90677" y="92455"/>
                </a:lnTo>
                <a:lnTo>
                  <a:pt x="110345" y="79128"/>
                </a:lnTo>
                <a:lnTo>
                  <a:pt x="129333" y="63658"/>
                </a:lnTo>
                <a:lnTo>
                  <a:pt x="160654" y="28193"/>
                </a:lnTo>
                <a:lnTo>
                  <a:pt x="174281" y="3262"/>
                </a:lnTo>
                <a:lnTo>
                  <a:pt x="170434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63306" y="5515387"/>
            <a:ext cx="242623" cy="2514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67864" y="594994"/>
            <a:ext cx="153670" cy="511175"/>
          </a:xfrm>
          <a:custGeom>
            <a:avLst/>
            <a:gdLst/>
            <a:ahLst/>
            <a:cxnLst/>
            <a:rect l="l" t="t" r="r" b="b"/>
            <a:pathLst>
              <a:path w="153669" h="511175">
                <a:moveTo>
                  <a:pt x="14402" y="394804"/>
                </a:moveTo>
                <a:lnTo>
                  <a:pt x="0" y="511047"/>
                </a:lnTo>
                <a:lnTo>
                  <a:pt x="12420" y="488031"/>
                </a:lnTo>
                <a:lnTo>
                  <a:pt x="20242" y="472849"/>
                </a:lnTo>
                <a:lnTo>
                  <a:pt x="24266" y="463053"/>
                </a:lnTo>
                <a:lnTo>
                  <a:pt x="25291" y="456198"/>
                </a:lnTo>
                <a:lnTo>
                  <a:pt x="24117" y="449834"/>
                </a:lnTo>
                <a:lnTo>
                  <a:pt x="21542" y="441515"/>
                </a:lnTo>
                <a:lnTo>
                  <a:pt x="18367" y="428793"/>
                </a:lnTo>
                <a:lnTo>
                  <a:pt x="15390" y="409222"/>
                </a:lnTo>
                <a:lnTo>
                  <a:pt x="14402" y="394804"/>
                </a:lnTo>
                <a:close/>
              </a:path>
              <a:path w="153669" h="511175">
                <a:moveTo>
                  <a:pt x="153416" y="0"/>
                </a:moveTo>
                <a:lnTo>
                  <a:pt x="135844" y="402"/>
                </a:lnTo>
                <a:lnTo>
                  <a:pt x="132572" y="4841"/>
                </a:lnTo>
                <a:lnTo>
                  <a:pt x="134038" y="18162"/>
                </a:lnTo>
                <a:lnTo>
                  <a:pt x="130683" y="45212"/>
                </a:lnTo>
                <a:lnTo>
                  <a:pt x="110408" y="61239"/>
                </a:lnTo>
                <a:lnTo>
                  <a:pt x="97361" y="77993"/>
                </a:lnTo>
                <a:lnTo>
                  <a:pt x="87481" y="96200"/>
                </a:lnTo>
                <a:lnTo>
                  <a:pt x="76708" y="116585"/>
                </a:lnTo>
                <a:lnTo>
                  <a:pt x="55770" y="135620"/>
                </a:lnTo>
                <a:lnTo>
                  <a:pt x="26898" y="190880"/>
                </a:lnTo>
                <a:lnTo>
                  <a:pt x="15649" y="284932"/>
                </a:lnTo>
                <a:lnTo>
                  <a:pt x="13232" y="339739"/>
                </a:lnTo>
                <a:lnTo>
                  <a:pt x="13412" y="380353"/>
                </a:lnTo>
                <a:lnTo>
                  <a:pt x="14402" y="394804"/>
                </a:lnTo>
                <a:lnTo>
                  <a:pt x="21462" y="337819"/>
                </a:lnTo>
                <a:lnTo>
                  <a:pt x="153416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06751" y="626636"/>
            <a:ext cx="187960" cy="516890"/>
          </a:xfrm>
          <a:custGeom>
            <a:avLst/>
            <a:gdLst/>
            <a:ahLst/>
            <a:cxnLst/>
            <a:rect l="l" t="t" r="r" b="b"/>
            <a:pathLst>
              <a:path w="187960" h="516890">
                <a:moveTo>
                  <a:pt x="19281" y="99902"/>
                </a:moveTo>
                <a:lnTo>
                  <a:pt x="27249" y="172629"/>
                </a:lnTo>
                <a:lnTo>
                  <a:pt x="35591" y="211467"/>
                </a:lnTo>
                <a:lnTo>
                  <a:pt x="54078" y="248067"/>
                </a:lnTo>
                <a:lnTo>
                  <a:pt x="88900" y="277857"/>
                </a:lnTo>
                <a:lnTo>
                  <a:pt x="106981" y="312623"/>
                </a:lnTo>
                <a:lnTo>
                  <a:pt x="114313" y="320362"/>
                </a:lnTo>
                <a:lnTo>
                  <a:pt x="132206" y="335769"/>
                </a:lnTo>
                <a:lnTo>
                  <a:pt x="149127" y="381131"/>
                </a:lnTo>
                <a:lnTo>
                  <a:pt x="156702" y="425780"/>
                </a:lnTo>
                <a:lnTo>
                  <a:pt x="165871" y="470571"/>
                </a:lnTo>
                <a:lnTo>
                  <a:pt x="187579" y="516363"/>
                </a:lnTo>
                <a:lnTo>
                  <a:pt x="185325" y="470214"/>
                </a:lnTo>
                <a:lnTo>
                  <a:pt x="183155" y="424973"/>
                </a:lnTo>
                <a:lnTo>
                  <a:pt x="178651" y="380679"/>
                </a:lnTo>
                <a:lnTo>
                  <a:pt x="169393" y="337369"/>
                </a:lnTo>
                <a:lnTo>
                  <a:pt x="152961" y="295081"/>
                </a:lnTo>
                <a:lnTo>
                  <a:pt x="126936" y="253853"/>
                </a:lnTo>
                <a:lnTo>
                  <a:pt x="88900" y="213722"/>
                </a:lnTo>
                <a:lnTo>
                  <a:pt x="86552" y="202478"/>
                </a:lnTo>
                <a:lnTo>
                  <a:pt x="72872" y="163148"/>
                </a:lnTo>
                <a:lnTo>
                  <a:pt x="60692" y="153758"/>
                </a:lnTo>
                <a:lnTo>
                  <a:pt x="55245" y="148825"/>
                </a:lnTo>
                <a:lnTo>
                  <a:pt x="38879" y="128241"/>
                </a:lnTo>
                <a:lnTo>
                  <a:pt x="24050" y="107597"/>
                </a:lnTo>
                <a:lnTo>
                  <a:pt x="19281" y="99902"/>
                </a:lnTo>
                <a:close/>
              </a:path>
              <a:path w="187960" h="516890">
                <a:moveTo>
                  <a:pt x="12333" y="0"/>
                </a:moveTo>
                <a:lnTo>
                  <a:pt x="8457" y="19044"/>
                </a:lnTo>
                <a:lnTo>
                  <a:pt x="0" y="64751"/>
                </a:lnTo>
                <a:lnTo>
                  <a:pt x="11007" y="86549"/>
                </a:lnTo>
                <a:lnTo>
                  <a:pt x="19281" y="99902"/>
                </a:lnTo>
                <a:lnTo>
                  <a:pt x="16889" y="75681"/>
                </a:lnTo>
                <a:lnTo>
                  <a:pt x="14506" y="31035"/>
                </a:lnTo>
                <a:lnTo>
                  <a:pt x="13668" y="4902"/>
                </a:lnTo>
                <a:lnTo>
                  <a:pt x="12333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93873" y="362711"/>
            <a:ext cx="283845" cy="774700"/>
          </a:xfrm>
          <a:custGeom>
            <a:avLst/>
            <a:gdLst/>
            <a:ahLst/>
            <a:cxnLst/>
            <a:rect l="l" t="t" r="r" b="b"/>
            <a:pathLst>
              <a:path w="283844" h="774700">
                <a:moveTo>
                  <a:pt x="122223" y="754857"/>
                </a:moveTo>
                <a:lnTo>
                  <a:pt x="116746" y="756112"/>
                </a:lnTo>
                <a:lnTo>
                  <a:pt x="120142" y="774191"/>
                </a:lnTo>
                <a:lnTo>
                  <a:pt x="122223" y="754857"/>
                </a:lnTo>
                <a:close/>
              </a:path>
              <a:path w="283844" h="774700">
                <a:moveTo>
                  <a:pt x="92372" y="724478"/>
                </a:moveTo>
                <a:lnTo>
                  <a:pt x="87756" y="741426"/>
                </a:lnTo>
                <a:lnTo>
                  <a:pt x="88943" y="747541"/>
                </a:lnTo>
                <a:lnTo>
                  <a:pt x="91820" y="753681"/>
                </a:lnTo>
                <a:lnTo>
                  <a:pt x="95365" y="759821"/>
                </a:lnTo>
                <a:lnTo>
                  <a:pt x="98551" y="765937"/>
                </a:lnTo>
                <a:lnTo>
                  <a:pt x="106422" y="754363"/>
                </a:lnTo>
                <a:lnTo>
                  <a:pt x="91612" y="736913"/>
                </a:lnTo>
                <a:lnTo>
                  <a:pt x="92372" y="724478"/>
                </a:lnTo>
                <a:close/>
              </a:path>
              <a:path w="283844" h="774700">
                <a:moveTo>
                  <a:pt x="114255" y="742846"/>
                </a:moveTo>
                <a:lnTo>
                  <a:pt x="106422" y="754363"/>
                </a:lnTo>
                <a:lnTo>
                  <a:pt x="109346" y="757809"/>
                </a:lnTo>
                <a:lnTo>
                  <a:pt x="116746" y="756112"/>
                </a:lnTo>
                <a:lnTo>
                  <a:pt x="114255" y="742846"/>
                </a:lnTo>
                <a:close/>
              </a:path>
              <a:path w="283844" h="774700">
                <a:moveTo>
                  <a:pt x="148340" y="636599"/>
                </a:moveTo>
                <a:lnTo>
                  <a:pt x="143531" y="678066"/>
                </a:lnTo>
                <a:lnTo>
                  <a:pt x="127633" y="723174"/>
                </a:lnTo>
                <a:lnTo>
                  <a:pt x="125258" y="726666"/>
                </a:lnTo>
                <a:lnTo>
                  <a:pt x="122223" y="754857"/>
                </a:lnTo>
                <a:lnTo>
                  <a:pt x="134582" y="752024"/>
                </a:lnTo>
                <a:lnTo>
                  <a:pt x="147875" y="746394"/>
                </a:lnTo>
                <a:lnTo>
                  <a:pt x="153048" y="733931"/>
                </a:lnTo>
                <a:lnTo>
                  <a:pt x="153924" y="707643"/>
                </a:lnTo>
                <a:lnTo>
                  <a:pt x="151724" y="661829"/>
                </a:lnTo>
                <a:lnTo>
                  <a:pt x="148340" y="636599"/>
                </a:lnTo>
                <a:close/>
              </a:path>
              <a:path w="283844" h="774700">
                <a:moveTo>
                  <a:pt x="141544" y="596222"/>
                </a:moveTo>
                <a:lnTo>
                  <a:pt x="137937" y="607837"/>
                </a:lnTo>
                <a:lnTo>
                  <a:pt x="129510" y="633358"/>
                </a:lnTo>
                <a:lnTo>
                  <a:pt x="120142" y="657605"/>
                </a:lnTo>
                <a:lnTo>
                  <a:pt x="103520" y="696087"/>
                </a:lnTo>
                <a:lnTo>
                  <a:pt x="103087" y="697178"/>
                </a:lnTo>
                <a:lnTo>
                  <a:pt x="103505" y="698468"/>
                </a:lnTo>
                <a:lnTo>
                  <a:pt x="112895" y="735603"/>
                </a:lnTo>
                <a:lnTo>
                  <a:pt x="114255" y="742846"/>
                </a:lnTo>
                <a:lnTo>
                  <a:pt x="125258" y="726666"/>
                </a:lnTo>
                <a:lnTo>
                  <a:pt x="125672" y="723174"/>
                </a:lnTo>
                <a:lnTo>
                  <a:pt x="131326" y="678066"/>
                </a:lnTo>
                <a:lnTo>
                  <a:pt x="137583" y="631282"/>
                </a:lnTo>
                <a:lnTo>
                  <a:pt x="141957" y="598132"/>
                </a:lnTo>
                <a:lnTo>
                  <a:pt x="141544" y="596222"/>
                </a:lnTo>
                <a:close/>
              </a:path>
              <a:path w="283844" h="774700">
                <a:moveTo>
                  <a:pt x="99142" y="685008"/>
                </a:moveTo>
                <a:lnTo>
                  <a:pt x="93583" y="704659"/>
                </a:lnTo>
                <a:lnTo>
                  <a:pt x="92372" y="724478"/>
                </a:lnTo>
                <a:lnTo>
                  <a:pt x="92656" y="723435"/>
                </a:lnTo>
                <a:lnTo>
                  <a:pt x="103087" y="697178"/>
                </a:lnTo>
                <a:lnTo>
                  <a:pt x="99142" y="685008"/>
                </a:lnTo>
                <a:close/>
              </a:path>
              <a:path w="283844" h="774700">
                <a:moveTo>
                  <a:pt x="81107" y="432013"/>
                </a:moveTo>
                <a:lnTo>
                  <a:pt x="80073" y="470423"/>
                </a:lnTo>
                <a:lnTo>
                  <a:pt x="78325" y="573382"/>
                </a:lnTo>
                <a:lnTo>
                  <a:pt x="76962" y="624839"/>
                </a:lnTo>
                <a:lnTo>
                  <a:pt x="91638" y="661856"/>
                </a:lnTo>
                <a:lnTo>
                  <a:pt x="99142" y="685008"/>
                </a:lnTo>
                <a:lnTo>
                  <a:pt x="103435" y="669833"/>
                </a:lnTo>
                <a:lnTo>
                  <a:pt x="109346" y="641223"/>
                </a:lnTo>
                <a:lnTo>
                  <a:pt x="108565" y="591372"/>
                </a:lnTo>
                <a:lnTo>
                  <a:pt x="106571" y="541401"/>
                </a:lnTo>
                <a:lnTo>
                  <a:pt x="103555" y="485572"/>
                </a:lnTo>
                <a:lnTo>
                  <a:pt x="102864" y="473446"/>
                </a:lnTo>
                <a:lnTo>
                  <a:pt x="100169" y="466861"/>
                </a:lnTo>
                <a:lnTo>
                  <a:pt x="81107" y="432013"/>
                </a:lnTo>
                <a:close/>
              </a:path>
              <a:path w="283844" h="774700">
                <a:moveTo>
                  <a:pt x="146253" y="581099"/>
                </a:moveTo>
                <a:lnTo>
                  <a:pt x="142701" y="592495"/>
                </a:lnTo>
                <a:lnTo>
                  <a:pt x="141957" y="598132"/>
                </a:lnTo>
                <a:lnTo>
                  <a:pt x="145175" y="612996"/>
                </a:lnTo>
                <a:lnTo>
                  <a:pt x="148340" y="636599"/>
                </a:lnTo>
                <a:lnTo>
                  <a:pt x="148957" y="631282"/>
                </a:lnTo>
                <a:lnTo>
                  <a:pt x="146620" y="583495"/>
                </a:lnTo>
                <a:lnTo>
                  <a:pt x="146253" y="581099"/>
                </a:lnTo>
                <a:close/>
              </a:path>
              <a:path w="283844" h="774700">
                <a:moveTo>
                  <a:pt x="99682" y="414290"/>
                </a:moveTo>
                <a:lnTo>
                  <a:pt x="101040" y="441457"/>
                </a:lnTo>
                <a:lnTo>
                  <a:pt x="102864" y="473446"/>
                </a:lnTo>
                <a:lnTo>
                  <a:pt x="119323" y="513663"/>
                </a:lnTo>
                <a:lnTo>
                  <a:pt x="134350" y="562990"/>
                </a:lnTo>
                <a:lnTo>
                  <a:pt x="141544" y="596222"/>
                </a:lnTo>
                <a:lnTo>
                  <a:pt x="142701" y="592495"/>
                </a:lnTo>
                <a:lnTo>
                  <a:pt x="143528" y="586222"/>
                </a:lnTo>
                <a:lnTo>
                  <a:pt x="145063" y="573351"/>
                </a:lnTo>
                <a:lnTo>
                  <a:pt x="139232" y="535374"/>
                </a:lnTo>
                <a:lnTo>
                  <a:pt x="129496" y="487560"/>
                </a:lnTo>
                <a:lnTo>
                  <a:pt x="120142" y="440816"/>
                </a:lnTo>
                <a:lnTo>
                  <a:pt x="99682" y="414290"/>
                </a:lnTo>
                <a:close/>
              </a:path>
              <a:path w="283844" h="774700">
                <a:moveTo>
                  <a:pt x="155741" y="487560"/>
                </a:moveTo>
                <a:lnTo>
                  <a:pt x="153924" y="490982"/>
                </a:lnTo>
                <a:lnTo>
                  <a:pt x="149137" y="539441"/>
                </a:lnTo>
                <a:lnTo>
                  <a:pt x="145068" y="573382"/>
                </a:lnTo>
                <a:lnTo>
                  <a:pt x="146253" y="581099"/>
                </a:lnTo>
                <a:lnTo>
                  <a:pt x="153924" y="557402"/>
                </a:lnTo>
                <a:lnTo>
                  <a:pt x="155256" y="515266"/>
                </a:lnTo>
                <a:lnTo>
                  <a:pt x="155741" y="487560"/>
                </a:lnTo>
                <a:close/>
              </a:path>
              <a:path w="283844" h="774700">
                <a:moveTo>
                  <a:pt x="274065" y="74675"/>
                </a:moveTo>
                <a:lnTo>
                  <a:pt x="261492" y="112823"/>
                </a:lnTo>
                <a:lnTo>
                  <a:pt x="241681" y="158496"/>
                </a:lnTo>
                <a:lnTo>
                  <a:pt x="212878" y="197659"/>
                </a:lnTo>
                <a:lnTo>
                  <a:pt x="191497" y="239949"/>
                </a:lnTo>
                <a:lnTo>
                  <a:pt x="176398" y="284578"/>
                </a:lnTo>
                <a:lnTo>
                  <a:pt x="166441" y="330760"/>
                </a:lnTo>
                <a:lnTo>
                  <a:pt x="160488" y="377706"/>
                </a:lnTo>
                <a:lnTo>
                  <a:pt x="157400" y="424631"/>
                </a:lnTo>
                <a:lnTo>
                  <a:pt x="156045" y="470423"/>
                </a:lnTo>
                <a:lnTo>
                  <a:pt x="155741" y="487560"/>
                </a:lnTo>
                <a:lnTo>
                  <a:pt x="156797" y="485572"/>
                </a:lnTo>
                <a:lnTo>
                  <a:pt x="175513" y="440816"/>
                </a:lnTo>
                <a:lnTo>
                  <a:pt x="182292" y="391207"/>
                </a:lnTo>
                <a:lnTo>
                  <a:pt x="184140" y="366289"/>
                </a:lnTo>
                <a:lnTo>
                  <a:pt x="186308" y="341502"/>
                </a:lnTo>
                <a:lnTo>
                  <a:pt x="200390" y="308068"/>
                </a:lnTo>
                <a:lnTo>
                  <a:pt x="227599" y="241151"/>
                </a:lnTo>
                <a:lnTo>
                  <a:pt x="241681" y="207645"/>
                </a:lnTo>
                <a:lnTo>
                  <a:pt x="264636" y="176653"/>
                </a:lnTo>
                <a:lnTo>
                  <a:pt x="279495" y="143922"/>
                </a:lnTo>
                <a:lnTo>
                  <a:pt x="283543" y="109811"/>
                </a:lnTo>
                <a:lnTo>
                  <a:pt x="274065" y="74675"/>
                </a:lnTo>
                <a:close/>
              </a:path>
              <a:path w="283844" h="774700">
                <a:moveTo>
                  <a:pt x="66167" y="0"/>
                </a:moveTo>
                <a:lnTo>
                  <a:pt x="50415" y="35307"/>
                </a:lnTo>
                <a:lnTo>
                  <a:pt x="21589" y="91059"/>
                </a:lnTo>
                <a:lnTo>
                  <a:pt x="8090" y="125537"/>
                </a:lnTo>
                <a:lnTo>
                  <a:pt x="3603" y="154574"/>
                </a:lnTo>
                <a:lnTo>
                  <a:pt x="2712" y="189446"/>
                </a:lnTo>
                <a:lnTo>
                  <a:pt x="0" y="241426"/>
                </a:lnTo>
                <a:lnTo>
                  <a:pt x="11287" y="292131"/>
                </a:lnTo>
                <a:lnTo>
                  <a:pt x="32384" y="341502"/>
                </a:lnTo>
                <a:lnTo>
                  <a:pt x="64846" y="373986"/>
                </a:lnTo>
                <a:lnTo>
                  <a:pt x="67818" y="375582"/>
                </a:lnTo>
                <a:lnTo>
                  <a:pt x="69875" y="387401"/>
                </a:lnTo>
                <a:lnTo>
                  <a:pt x="76962" y="424434"/>
                </a:lnTo>
                <a:lnTo>
                  <a:pt x="81107" y="432013"/>
                </a:lnTo>
                <a:lnTo>
                  <a:pt x="81458" y="418977"/>
                </a:lnTo>
                <a:lnTo>
                  <a:pt x="82819" y="389740"/>
                </a:lnTo>
                <a:lnTo>
                  <a:pt x="66059" y="359001"/>
                </a:lnTo>
                <a:lnTo>
                  <a:pt x="52834" y="319699"/>
                </a:lnTo>
                <a:lnTo>
                  <a:pt x="46100" y="279590"/>
                </a:lnTo>
                <a:lnTo>
                  <a:pt x="43820" y="237267"/>
                </a:lnTo>
                <a:lnTo>
                  <a:pt x="43972" y="189446"/>
                </a:lnTo>
                <a:lnTo>
                  <a:pt x="44462" y="140345"/>
                </a:lnTo>
                <a:lnTo>
                  <a:pt x="43306" y="82930"/>
                </a:lnTo>
                <a:lnTo>
                  <a:pt x="45672" y="72520"/>
                </a:lnTo>
                <a:lnTo>
                  <a:pt x="47942" y="62039"/>
                </a:lnTo>
                <a:lnTo>
                  <a:pt x="50879" y="51748"/>
                </a:lnTo>
                <a:lnTo>
                  <a:pt x="55244" y="41910"/>
                </a:lnTo>
                <a:lnTo>
                  <a:pt x="69631" y="25771"/>
                </a:lnTo>
                <a:lnTo>
                  <a:pt x="77374" y="24717"/>
                </a:lnTo>
                <a:lnTo>
                  <a:pt x="76783" y="21782"/>
                </a:lnTo>
                <a:lnTo>
                  <a:pt x="66167" y="0"/>
                </a:lnTo>
                <a:close/>
              </a:path>
              <a:path w="283844" h="774700">
                <a:moveTo>
                  <a:pt x="164719" y="32765"/>
                </a:moveTo>
                <a:lnTo>
                  <a:pt x="155567" y="79611"/>
                </a:lnTo>
                <a:lnTo>
                  <a:pt x="146653" y="123777"/>
                </a:lnTo>
                <a:lnTo>
                  <a:pt x="138644" y="168443"/>
                </a:lnTo>
                <a:lnTo>
                  <a:pt x="132206" y="216788"/>
                </a:lnTo>
                <a:lnTo>
                  <a:pt x="127555" y="226012"/>
                </a:lnTo>
                <a:lnTo>
                  <a:pt x="123580" y="234094"/>
                </a:lnTo>
                <a:lnTo>
                  <a:pt x="120142" y="241426"/>
                </a:lnTo>
                <a:lnTo>
                  <a:pt x="110384" y="259720"/>
                </a:lnTo>
                <a:lnTo>
                  <a:pt x="100377" y="278050"/>
                </a:lnTo>
                <a:lnTo>
                  <a:pt x="92156" y="296737"/>
                </a:lnTo>
                <a:lnTo>
                  <a:pt x="87756" y="316102"/>
                </a:lnTo>
                <a:lnTo>
                  <a:pt x="83848" y="367623"/>
                </a:lnTo>
                <a:lnTo>
                  <a:pt x="82819" y="389740"/>
                </a:lnTo>
                <a:lnTo>
                  <a:pt x="87816" y="398904"/>
                </a:lnTo>
                <a:lnTo>
                  <a:pt x="99682" y="414290"/>
                </a:lnTo>
                <a:lnTo>
                  <a:pt x="98551" y="391667"/>
                </a:lnTo>
                <a:lnTo>
                  <a:pt x="112967" y="343655"/>
                </a:lnTo>
                <a:lnTo>
                  <a:pt x="125815" y="295637"/>
                </a:lnTo>
                <a:lnTo>
                  <a:pt x="136993" y="247393"/>
                </a:lnTo>
                <a:lnTo>
                  <a:pt x="146397" y="198705"/>
                </a:lnTo>
                <a:lnTo>
                  <a:pt x="153924" y="149351"/>
                </a:lnTo>
                <a:lnTo>
                  <a:pt x="156482" y="143922"/>
                </a:lnTo>
                <a:lnTo>
                  <a:pt x="175513" y="100202"/>
                </a:lnTo>
                <a:lnTo>
                  <a:pt x="189928" y="56578"/>
                </a:lnTo>
                <a:lnTo>
                  <a:pt x="183622" y="47267"/>
                </a:lnTo>
                <a:lnTo>
                  <a:pt x="164719" y="32765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42388" y="1028700"/>
            <a:ext cx="161544" cy="2026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58211" y="800100"/>
            <a:ext cx="196850" cy="387350"/>
          </a:xfrm>
          <a:custGeom>
            <a:avLst/>
            <a:gdLst/>
            <a:ahLst/>
            <a:cxnLst/>
            <a:rect l="l" t="t" r="r" b="b"/>
            <a:pathLst>
              <a:path w="196850" h="387350">
                <a:moveTo>
                  <a:pt x="191896" y="0"/>
                </a:moveTo>
                <a:lnTo>
                  <a:pt x="183979" y="3762"/>
                </a:lnTo>
                <a:lnTo>
                  <a:pt x="179038" y="12858"/>
                </a:lnTo>
                <a:lnTo>
                  <a:pt x="175002" y="24002"/>
                </a:lnTo>
                <a:lnTo>
                  <a:pt x="169799" y="33909"/>
                </a:lnTo>
                <a:lnTo>
                  <a:pt x="112527" y="78266"/>
                </a:lnTo>
                <a:lnTo>
                  <a:pt x="83534" y="87979"/>
                </a:lnTo>
                <a:lnTo>
                  <a:pt x="77719" y="93876"/>
                </a:lnTo>
                <a:lnTo>
                  <a:pt x="70542" y="113017"/>
                </a:lnTo>
                <a:lnTo>
                  <a:pt x="56642" y="154812"/>
                </a:lnTo>
                <a:lnTo>
                  <a:pt x="35647" y="182403"/>
                </a:lnTo>
                <a:lnTo>
                  <a:pt x="21843" y="212280"/>
                </a:lnTo>
                <a:lnTo>
                  <a:pt x="11279" y="243967"/>
                </a:lnTo>
                <a:lnTo>
                  <a:pt x="0" y="276987"/>
                </a:lnTo>
                <a:lnTo>
                  <a:pt x="23368" y="387096"/>
                </a:lnTo>
                <a:lnTo>
                  <a:pt x="16458" y="347277"/>
                </a:lnTo>
                <a:lnTo>
                  <a:pt x="25241" y="299720"/>
                </a:lnTo>
                <a:lnTo>
                  <a:pt x="41405" y="251686"/>
                </a:lnTo>
                <a:lnTo>
                  <a:pt x="56642" y="210438"/>
                </a:lnTo>
                <a:lnTo>
                  <a:pt x="74818" y="184082"/>
                </a:lnTo>
                <a:lnTo>
                  <a:pt x="82137" y="170846"/>
                </a:lnTo>
                <a:lnTo>
                  <a:pt x="88074" y="152610"/>
                </a:lnTo>
                <a:lnTo>
                  <a:pt x="102107" y="111251"/>
                </a:lnTo>
                <a:lnTo>
                  <a:pt x="124251" y="95273"/>
                </a:lnTo>
                <a:lnTo>
                  <a:pt x="145621" y="76676"/>
                </a:lnTo>
                <a:lnTo>
                  <a:pt x="180848" y="33909"/>
                </a:lnTo>
                <a:lnTo>
                  <a:pt x="196224" y="3923"/>
                </a:lnTo>
                <a:lnTo>
                  <a:pt x="191896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19280" y="896215"/>
            <a:ext cx="272415" cy="303530"/>
          </a:xfrm>
          <a:custGeom>
            <a:avLst/>
            <a:gdLst/>
            <a:ahLst/>
            <a:cxnLst/>
            <a:rect l="l" t="t" r="r" b="b"/>
            <a:pathLst>
              <a:path w="272414" h="303530">
                <a:moveTo>
                  <a:pt x="0" y="0"/>
                </a:moveTo>
                <a:lnTo>
                  <a:pt x="476" y="4087"/>
                </a:lnTo>
                <a:lnTo>
                  <a:pt x="32462" y="22854"/>
                </a:lnTo>
                <a:lnTo>
                  <a:pt x="65579" y="40584"/>
                </a:lnTo>
                <a:lnTo>
                  <a:pt x="97291" y="59434"/>
                </a:lnTo>
                <a:lnTo>
                  <a:pt x="125063" y="81557"/>
                </a:lnTo>
                <a:lnTo>
                  <a:pt x="154719" y="90590"/>
                </a:lnTo>
                <a:lnTo>
                  <a:pt x="160670" y="96670"/>
                </a:lnTo>
                <a:lnTo>
                  <a:pt x="180562" y="159027"/>
                </a:lnTo>
                <a:lnTo>
                  <a:pt x="198403" y="175244"/>
                </a:lnTo>
                <a:lnTo>
                  <a:pt x="203930" y="180871"/>
                </a:lnTo>
                <a:lnTo>
                  <a:pt x="207783" y="188525"/>
                </a:lnTo>
                <a:lnTo>
                  <a:pt x="210470" y="196762"/>
                </a:lnTo>
                <a:lnTo>
                  <a:pt x="212681" y="205214"/>
                </a:lnTo>
                <a:lnTo>
                  <a:pt x="215106" y="213510"/>
                </a:lnTo>
                <a:lnTo>
                  <a:pt x="234515" y="233664"/>
                </a:lnTo>
                <a:lnTo>
                  <a:pt x="241887" y="244721"/>
                </a:lnTo>
                <a:lnTo>
                  <a:pt x="246949" y="262588"/>
                </a:lnTo>
                <a:lnTo>
                  <a:pt x="259429" y="303172"/>
                </a:lnTo>
                <a:lnTo>
                  <a:pt x="269341" y="269267"/>
                </a:lnTo>
                <a:lnTo>
                  <a:pt x="271954" y="253388"/>
                </a:lnTo>
                <a:lnTo>
                  <a:pt x="268305" y="234557"/>
                </a:lnTo>
                <a:lnTo>
                  <a:pt x="259429" y="191793"/>
                </a:lnTo>
                <a:lnTo>
                  <a:pt x="227568" y="146948"/>
                </a:lnTo>
                <a:lnTo>
                  <a:pt x="194996" y="126320"/>
                </a:lnTo>
                <a:lnTo>
                  <a:pt x="179910" y="126320"/>
                </a:lnTo>
                <a:lnTo>
                  <a:pt x="175713" y="119455"/>
                </a:lnTo>
                <a:lnTo>
                  <a:pt x="158337" y="92479"/>
                </a:lnTo>
                <a:lnTo>
                  <a:pt x="135284" y="76295"/>
                </a:lnTo>
                <a:lnTo>
                  <a:pt x="91418" y="42116"/>
                </a:lnTo>
                <a:lnTo>
                  <a:pt x="68294" y="25931"/>
                </a:lnTo>
                <a:lnTo>
                  <a:pt x="46624" y="15017"/>
                </a:lnTo>
                <a:lnTo>
                  <a:pt x="19621" y="5008"/>
                </a:lnTo>
                <a:lnTo>
                  <a:pt x="0" y="0"/>
                </a:lnTo>
                <a:close/>
              </a:path>
              <a:path w="272414" h="303530">
                <a:moveTo>
                  <a:pt x="189439" y="123634"/>
                </a:moveTo>
                <a:lnTo>
                  <a:pt x="181096" y="124054"/>
                </a:lnTo>
                <a:lnTo>
                  <a:pt x="179910" y="126320"/>
                </a:lnTo>
                <a:lnTo>
                  <a:pt x="194996" y="126320"/>
                </a:lnTo>
                <a:lnTo>
                  <a:pt x="189439" y="123634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96348" y="3476244"/>
            <a:ext cx="578399" cy="23180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11580" y="579119"/>
            <a:ext cx="439420" cy="579120"/>
          </a:xfrm>
          <a:custGeom>
            <a:avLst/>
            <a:gdLst/>
            <a:ahLst/>
            <a:cxnLst/>
            <a:rect l="l" t="t" r="r" b="b"/>
            <a:pathLst>
              <a:path w="439419" h="579119">
                <a:moveTo>
                  <a:pt x="200239" y="545964"/>
                </a:moveTo>
                <a:lnTo>
                  <a:pt x="219963" y="579119"/>
                </a:lnTo>
                <a:lnTo>
                  <a:pt x="227002" y="577740"/>
                </a:lnTo>
                <a:lnTo>
                  <a:pt x="242649" y="573706"/>
                </a:lnTo>
                <a:lnTo>
                  <a:pt x="258700" y="567172"/>
                </a:lnTo>
                <a:lnTo>
                  <a:pt x="262822" y="562737"/>
                </a:lnTo>
                <a:lnTo>
                  <a:pt x="256825" y="562737"/>
                </a:lnTo>
                <a:lnTo>
                  <a:pt x="244312" y="562673"/>
                </a:lnTo>
                <a:lnTo>
                  <a:pt x="219963" y="551560"/>
                </a:lnTo>
                <a:lnTo>
                  <a:pt x="200239" y="545964"/>
                </a:lnTo>
                <a:close/>
              </a:path>
              <a:path w="439419" h="579119">
                <a:moveTo>
                  <a:pt x="267544" y="553879"/>
                </a:moveTo>
                <a:lnTo>
                  <a:pt x="256825" y="562737"/>
                </a:lnTo>
                <a:lnTo>
                  <a:pt x="262822" y="562737"/>
                </a:lnTo>
                <a:lnTo>
                  <a:pt x="266953" y="558291"/>
                </a:lnTo>
                <a:lnTo>
                  <a:pt x="267544" y="553879"/>
                </a:lnTo>
                <a:close/>
              </a:path>
              <a:path w="439419" h="579119">
                <a:moveTo>
                  <a:pt x="273968" y="477695"/>
                </a:moveTo>
                <a:lnTo>
                  <a:pt x="273542" y="490759"/>
                </a:lnTo>
                <a:lnTo>
                  <a:pt x="271456" y="524633"/>
                </a:lnTo>
                <a:lnTo>
                  <a:pt x="267544" y="553879"/>
                </a:lnTo>
                <a:lnTo>
                  <a:pt x="286638" y="538099"/>
                </a:lnTo>
                <a:lnTo>
                  <a:pt x="282241" y="510921"/>
                </a:lnTo>
                <a:lnTo>
                  <a:pt x="279620" y="497272"/>
                </a:lnTo>
                <a:lnTo>
                  <a:pt x="276225" y="483742"/>
                </a:lnTo>
                <a:lnTo>
                  <a:pt x="273968" y="477695"/>
                </a:lnTo>
                <a:close/>
              </a:path>
              <a:path w="439419" h="579119">
                <a:moveTo>
                  <a:pt x="11399" y="111798"/>
                </a:moveTo>
                <a:lnTo>
                  <a:pt x="24121" y="137636"/>
                </a:lnTo>
                <a:lnTo>
                  <a:pt x="72609" y="234854"/>
                </a:lnTo>
                <a:lnTo>
                  <a:pt x="96565" y="283463"/>
                </a:lnTo>
                <a:lnTo>
                  <a:pt x="120389" y="333049"/>
                </a:lnTo>
                <a:lnTo>
                  <a:pt x="142875" y="381634"/>
                </a:lnTo>
                <a:lnTo>
                  <a:pt x="142993" y="425936"/>
                </a:lnTo>
                <a:lnTo>
                  <a:pt x="140142" y="463592"/>
                </a:lnTo>
                <a:lnTo>
                  <a:pt x="140366" y="494791"/>
                </a:lnTo>
                <a:lnTo>
                  <a:pt x="149714" y="519726"/>
                </a:lnTo>
                <a:lnTo>
                  <a:pt x="174231" y="538585"/>
                </a:lnTo>
                <a:lnTo>
                  <a:pt x="200239" y="545964"/>
                </a:lnTo>
                <a:lnTo>
                  <a:pt x="181356" y="514222"/>
                </a:lnTo>
                <a:lnTo>
                  <a:pt x="162686" y="442721"/>
                </a:lnTo>
                <a:lnTo>
                  <a:pt x="178792" y="411265"/>
                </a:lnTo>
                <a:lnTo>
                  <a:pt x="178276" y="375951"/>
                </a:lnTo>
                <a:lnTo>
                  <a:pt x="167616" y="339923"/>
                </a:lnTo>
                <a:lnTo>
                  <a:pt x="165800" y="335666"/>
                </a:lnTo>
                <a:lnTo>
                  <a:pt x="162315" y="333049"/>
                </a:lnTo>
                <a:lnTo>
                  <a:pt x="146859" y="319277"/>
                </a:lnTo>
                <a:lnTo>
                  <a:pt x="134332" y="304268"/>
                </a:lnTo>
                <a:lnTo>
                  <a:pt x="124078" y="286257"/>
                </a:lnTo>
                <a:lnTo>
                  <a:pt x="116006" y="243554"/>
                </a:lnTo>
                <a:lnTo>
                  <a:pt x="103217" y="199040"/>
                </a:lnTo>
                <a:lnTo>
                  <a:pt x="77139" y="160670"/>
                </a:lnTo>
                <a:lnTo>
                  <a:pt x="29197" y="136397"/>
                </a:lnTo>
                <a:lnTo>
                  <a:pt x="24338" y="129698"/>
                </a:lnTo>
                <a:lnTo>
                  <a:pt x="19286" y="122904"/>
                </a:lnTo>
                <a:lnTo>
                  <a:pt x="14236" y="115966"/>
                </a:lnTo>
                <a:lnTo>
                  <a:pt x="11399" y="111798"/>
                </a:lnTo>
                <a:close/>
              </a:path>
              <a:path w="439419" h="579119">
                <a:moveTo>
                  <a:pt x="267212" y="401876"/>
                </a:moveTo>
                <a:lnTo>
                  <a:pt x="262086" y="420060"/>
                </a:lnTo>
                <a:lnTo>
                  <a:pt x="257556" y="442721"/>
                </a:lnTo>
                <a:lnTo>
                  <a:pt x="259901" y="447131"/>
                </a:lnTo>
                <a:lnTo>
                  <a:pt x="265366" y="457898"/>
                </a:lnTo>
                <a:lnTo>
                  <a:pt x="271593" y="471332"/>
                </a:lnTo>
                <a:lnTo>
                  <a:pt x="273968" y="477695"/>
                </a:lnTo>
                <a:lnTo>
                  <a:pt x="274651" y="456743"/>
                </a:lnTo>
                <a:lnTo>
                  <a:pt x="276225" y="422655"/>
                </a:lnTo>
                <a:lnTo>
                  <a:pt x="268186" y="404671"/>
                </a:lnTo>
                <a:lnTo>
                  <a:pt x="267212" y="401876"/>
                </a:lnTo>
                <a:close/>
              </a:path>
              <a:path w="439419" h="579119">
                <a:moveTo>
                  <a:pt x="260772" y="323543"/>
                </a:moveTo>
                <a:lnTo>
                  <a:pt x="255609" y="337927"/>
                </a:lnTo>
                <a:lnTo>
                  <a:pt x="251634" y="365601"/>
                </a:lnTo>
                <a:lnTo>
                  <a:pt x="252970" y="394370"/>
                </a:lnTo>
                <a:lnTo>
                  <a:pt x="257556" y="429259"/>
                </a:lnTo>
                <a:lnTo>
                  <a:pt x="261127" y="384214"/>
                </a:lnTo>
                <a:lnTo>
                  <a:pt x="261245" y="381634"/>
                </a:lnTo>
                <a:lnTo>
                  <a:pt x="261469" y="335407"/>
                </a:lnTo>
                <a:lnTo>
                  <a:pt x="260772" y="323543"/>
                </a:lnTo>
                <a:close/>
              </a:path>
              <a:path w="439419" h="579119">
                <a:moveTo>
                  <a:pt x="409701" y="251967"/>
                </a:moveTo>
                <a:lnTo>
                  <a:pt x="392553" y="254640"/>
                </a:lnTo>
                <a:lnTo>
                  <a:pt x="374141" y="259159"/>
                </a:lnTo>
                <a:lnTo>
                  <a:pt x="359445" y="263415"/>
                </a:lnTo>
                <a:lnTo>
                  <a:pt x="353441" y="265302"/>
                </a:lnTo>
                <a:lnTo>
                  <a:pt x="359574" y="268561"/>
                </a:lnTo>
                <a:lnTo>
                  <a:pt x="366696" y="271843"/>
                </a:lnTo>
                <a:lnTo>
                  <a:pt x="371889" y="275411"/>
                </a:lnTo>
                <a:lnTo>
                  <a:pt x="320587" y="296064"/>
                </a:lnTo>
                <a:lnTo>
                  <a:pt x="305434" y="299592"/>
                </a:lnTo>
                <a:lnTo>
                  <a:pt x="295028" y="324679"/>
                </a:lnTo>
                <a:lnTo>
                  <a:pt x="290861" y="335787"/>
                </a:lnTo>
                <a:lnTo>
                  <a:pt x="284360" y="342419"/>
                </a:lnTo>
                <a:lnTo>
                  <a:pt x="266953" y="354075"/>
                </a:lnTo>
                <a:lnTo>
                  <a:pt x="261491" y="372417"/>
                </a:lnTo>
                <a:lnTo>
                  <a:pt x="262588" y="388604"/>
                </a:lnTo>
                <a:lnTo>
                  <a:pt x="267212" y="401876"/>
                </a:lnTo>
                <a:lnTo>
                  <a:pt x="267414" y="401161"/>
                </a:lnTo>
                <a:lnTo>
                  <a:pt x="277433" y="384214"/>
                </a:lnTo>
                <a:lnTo>
                  <a:pt x="296036" y="367410"/>
                </a:lnTo>
                <a:lnTo>
                  <a:pt x="307649" y="350129"/>
                </a:lnTo>
                <a:lnTo>
                  <a:pt x="320833" y="340788"/>
                </a:lnTo>
                <a:lnTo>
                  <a:pt x="335970" y="332853"/>
                </a:lnTo>
                <a:lnTo>
                  <a:pt x="353441" y="319785"/>
                </a:lnTo>
                <a:lnTo>
                  <a:pt x="389175" y="281606"/>
                </a:lnTo>
                <a:lnTo>
                  <a:pt x="408287" y="268654"/>
                </a:lnTo>
                <a:lnTo>
                  <a:pt x="438912" y="258571"/>
                </a:lnTo>
                <a:lnTo>
                  <a:pt x="431847" y="256522"/>
                </a:lnTo>
                <a:lnTo>
                  <a:pt x="424688" y="254174"/>
                </a:lnTo>
                <a:lnTo>
                  <a:pt x="417337" y="252374"/>
                </a:lnTo>
                <a:lnTo>
                  <a:pt x="409701" y="251967"/>
                </a:lnTo>
                <a:close/>
              </a:path>
              <a:path w="439419" h="579119">
                <a:moveTo>
                  <a:pt x="200151" y="0"/>
                </a:moveTo>
                <a:lnTo>
                  <a:pt x="178611" y="72945"/>
                </a:lnTo>
                <a:lnTo>
                  <a:pt x="176844" y="122904"/>
                </a:lnTo>
                <a:lnTo>
                  <a:pt x="176724" y="129698"/>
                </a:lnTo>
                <a:lnTo>
                  <a:pt x="178050" y="187334"/>
                </a:lnTo>
                <a:lnTo>
                  <a:pt x="178687" y="202062"/>
                </a:lnTo>
                <a:lnTo>
                  <a:pt x="231394" y="371220"/>
                </a:lnTo>
                <a:lnTo>
                  <a:pt x="236926" y="319277"/>
                </a:lnTo>
                <a:lnTo>
                  <a:pt x="246219" y="225423"/>
                </a:lnTo>
                <a:lnTo>
                  <a:pt x="245726" y="212057"/>
                </a:lnTo>
                <a:lnTo>
                  <a:pt x="245784" y="192472"/>
                </a:lnTo>
                <a:lnTo>
                  <a:pt x="245455" y="190398"/>
                </a:lnTo>
                <a:lnTo>
                  <a:pt x="235890" y="141967"/>
                </a:lnTo>
                <a:lnTo>
                  <a:pt x="224883" y="93917"/>
                </a:lnTo>
                <a:lnTo>
                  <a:pt x="212836" y="46509"/>
                </a:lnTo>
                <a:lnTo>
                  <a:pt x="200151" y="0"/>
                </a:lnTo>
                <a:close/>
              </a:path>
              <a:path w="439419" h="579119">
                <a:moveTo>
                  <a:pt x="124078" y="26796"/>
                </a:moveTo>
                <a:lnTo>
                  <a:pt x="126825" y="72945"/>
                </a:lnTo>
                <a:lnTo>
                  <a:pt x="129811" y="113325"/>
                </a:lnTo>
                <a:lnTo>
                  <a:pt x="134492" y="156463"/>
                </a:lnTo>
                <a:lnTo>
                  <a:pt x="141731" y="163194"/>
                </a:lnTo>
                <a:lnTo>
                  <a:pt x="142875" y="169925"/>
                </a:lnTo>
                <a:lnTo>
                  <a:pt x="146681" y="204025"/>
                </a:lnTo>
                <a:lnTo>
                  <a:pt x="149225" y="238125"/>
                </a:lnTo>
                <a:lnTo>
                  <a:pt x="151392" y="275411"/>
                </a:lnTo>
                <a:lnTo>
                  <a:pt x="153288" y="306324"/>
                </a:lnTo>
                <a:lnTo>
                  <a:pt x="165800" y="335666"/>
                </a:lnTo>
                <a:lnTo>
                  <a:pt x="181356" y="347344"/>
                </a:lnTo>
                <a:lnTo>
                  <a:pt x="182318" y="306324"/>
                </a:lnTo>
                <a:lnTo>
                  <a:pt x="182220" y="296064"/>
                </a:lnTo>
                <a:lnTo>
                  <a:pt x="180639" y="247137"/>
                </a:lnTo>
                <a:lnTo>
                  <a:pt x="178687" y="202062"/>
                </a:lnTo>
                <a:lnTo>
                  <a:pt x="124078" y="26796"/>
                </a:lnTo>
                <a:close/>
              </a:path>
              <a:path w="439419" h="579119">
                <a:moveTo>
                  <a:pt x="385441" y="48420"/>
                </a:moveTo>
                <a:lnTo>
                  <a:pt x="357089" y="92351"/>
                </a:lnTo>
                <a:lnTo>
                  <a:pt x="334245" y="136111"/>
                </a:lnTo>
                <a:lnTo>
                  <a:pt x="312515" y="180244"/>
                </a:lnTo>
                <a:lnTo>
                  <a:pt x="270057" y="268900"/>
                </a:lnTo>
                <a:lnTo>
                  <a:pt x="258885" y="291426"/>
                </a:lnTo>
                <a:lnTo>
                  <a:pt x="260772" y="323543"/>
                </a:lnTo>
                <a:lnTo>
                  <a:pt x="266953" y="306324"/>
                </a:lnTo>
                <a:lnTo>
                  <a:pt x="296402" y="273825"/>
                </a:lnTo>
                <a:lnTo>
                  <a:pt x="324611" y="225028"/>
                </a:lnTo>
                <a:lnTo>
                  <a:pt x="347964" y="174396"/>
                </a:lnTo>
                <a:lnTo>
                  <a:pt x="362838" y="136397"/>
                </a:lnTo>
                <a:lnTo>
                  <a:pt x="369278" y="121787"/>
                </a:lnTo>
                <a:lnTo>
                  <a:pt x="378444" y="102949"/>
                </a:lnTo>
                <a:lnTo>
                  <a:pt x="386824" y="85373"/>
                </a:lnTo>
                <a:lnTo>
                  <a:pt x="390906" y="74549"/>
                </a:lnTo>
                <a:lnTo>
                  <a:pt x="390671" y="65633"/>
                </a:lnTo>
                <a:lnTo>
                  <a:pt x="388651" y="55419"/>
                </a:lnTo>
                <a:lnTo>
                  <a:pt x="385441" y="48420"/>
                </a:lnTo>
                <a:close/>
              </a:path>
              <a:path w="439419" h="579119">
                <a:moveTo>
                  <a:pt x="248145" y="207320"/>
                </a:moveTo>
                <a:lnTo>
                  <a:pt x="246840" y="219186"/>
                </a:lnTo>
                <a:lnTo>
                  <a:pt x="246219" y="225423"/>
                </a:lnTo>
                <a:lnTo>
                  <a:pt x="247198" y="251967"/>
                </a:lnTo>
                <a:lnTo>
                  <a:pt x="248157" y="313054"/>
                </a:lnTo>
                <a:lnTo>
                  <a:pt x="258885" y="291426"/>
                </a:lnTo>
                <a:lnTo>
                  <a:pt x="258647" y="287377"/>
                </a:lnTo>
                <a:lnTo>
                  <a:pt x="253174" y="238955"/>
                </a:lnTo>
                <a:lnTo>
                  <a:pt x="248145" y="207320"/>
                </a:lnTo>
                <a:close/>
              </a:path>
              <a:path w="439419" h="579119">
                <a:moveTo>
                  <a:pt x="255547" y="144382"/>
                </a:moveTo>
                <a:lnTo>
                  <a:pt x="249531" y="161576"/>
                </a:lnTo>
                <a:lnTo>
                  <a:pt x="245808" y="184642"/>
                </a:lnTo>
                <a:lnTo>
                  <a:pt x="245784" y="192472"/>
                </a:lnTo>
                <a:lnTo>
                  <a:pt x="248145" y="207320"/>
                </a:lnTo>
                <a:lnTo>
                  <a:pt x="252400" y="168632"/>
                </a:lnTo>
                <a:lnTo>
                  <a:pt x="255547" y="144382"/>
                </a:lnTo>
                <a:close/>
              </a:path>
              <a:path w="439419" h="579119">
                <a:moveTo>
                  <a:pt x="296036" y="33527"/>
                </a:moveTo>
                <a:lnTo>
                  <a:pt x="292988" y="40258"/>
                </a:lnTo>
                <a:lnTo>
                  <a:pt x="291972" y="48387"/>
                </a:lnTo>
                <a:lnTo>
                  <a:pt x="286638" y="54355"/>
                </a:lnTo>
                <a:lnTo>
                  <a:pt x="281431" y="59562"/>
                </a:lnTo>
                <a:lnTo>
                  <a:pt x="267969" y="61087"/>
                </a:lnTo>
                <a:lnTo>
                  <a:pt x="266953" y="67817"/>
                </a:lnTo>
                <a:lnTo>
                  <a:pt x="258948" y="118170"/>
                </a:lnTo>
                <a:lnTo>
                  <a:pt x="255547" y="144382"/>
                </a:lnTo>
                <a:lnTo>
                  <a:pt x="258976" y="134581"/>
                </a:lnTo>
                <a:lnTo>
                  <a:pt x="276225" y="95376"/>
                </a:lnTo>
                <a:lnTo>
                  <a:pt x="291214" y="79462"/>
                </a:lnTo>
                <a:lnTo>
                  <a:pt x="299847" y="66166"/>
                </a:lnTo>
                <a:lnTo>
                  <a:pt x="301621" y="52014"/>
                </a:lnTo>
                <a:lnTo>
                  <a:pt x="296036" y="33527"/>
                </a:lnTo>
                <a:close/>
              </a:path>
              <a:path w="439419" h="579119">
                <a:moveTo>
                  <a:pt x="0" y="88645"/>
                </a:moveTo>
                <a:lnTo>
                  <a:pt x="5206" y="102107"/>
                </a:lnTo>
                <a:lnTo>
                  <a:pt x="9385" y="108838"/>
                </a:lnTo>
                <a:lnTo>
                  <a:pt x="11399" y="111798"/>
                </a:lnTo>
                <a:lnTo>
                  <a:pt x="0" y="88645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60932" y="944880"/>
            <a:ext cx="144780" cy="2133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45552" y="5264150"/>
            <a:ext cx="123825" cy="426084"/>
          </a:xfrm>
          <a:custGeom>
            <a:avLst/>
            <a:gdLst/>
            <a:ahLst/>
            <a:cxnLst/>
            <a:rect l="l" t="t" r="r" b="b"/>
            <a:pathLst>
              <a:path w="123825" h="426085">
                <a:moveTo>
                  <a:pt x="11568" y="329488"/>
                </a:moveTo>
                <a:lnTo>
                  <a:pt x="0" y="425665"/>
                </a:lnTo>
                <a:lnTo>
                  <a:pt x="11517" y="403513"/>
                </a:lnTo>
                <a:lnTo>
                  <a:pt x="17901" y="390168"/>
                </a:lnTo>
                <a:lnTo>
                  <a:pt x="20260" y="382107"/>
                </a:lnTo>
                <a:lnTo>
                  <a:pt x="19705" y="375808"/>
                </a:lnTo>
                <a:lnTo>
                  <a:pt x="17346" y="367750"/>
                </a:lnTo>
                <a:lnTo>
                  <a:pt x="14293" y="354411"/>
                </a:lnTo>
                <a:lnTo>
                  <a:pt x="11657" y="332268"/>
                </a:lnTo>
                <a:lnTo>
                  <a:pt x="11568" y="329488"/>
                </a:lnTo>
                <a:close/>
              </a:path>
              <a:path w="123825" h="426085">
                <a:moveTo>
                  <a:pt x="123355" y="0"/>
                </a:moveTo>
                <a:lnTo>
                  <a:pt x="109247" y="339"/>
                </a:lnTo>
                <a:lnTo>
                  <a:pt x="106611" y="4048"/>
                </a:lnTo>
                <a:lnTo>
                  <a:pt x="107769" y="15162"/>
                </a:lnTo>
                <a:lnTo>
                  <a:pt x="105041" y="37718"/>
                </a:lnTo>
                <a:lnTo>
                  <a:pt x="88783" y="51059"/>
                </a:lnTo>
                <a:lnTo>
                  <a:pt x="78305" y="65008"/>
                </a:lnTo>
                <a:lnTo>
                  <a:pt x="70355" y="80170"/>
                </a:lnTo>
                <a:lnTo>
                  <a:pt x="61683" y="97155"/>
                </a:lnTo>
                <a:lnTo>
                  <a:pt x="44858" y="112970"/>
                </a:lnTo>
                <a:lnTo>
                  <a:pt x="21700" y="158984"/>
                </a:lnTo>
                <a:lnTo>
                  <a:pt x="12074" y="247484"/>
                </a:lnTo>
                <a:lnTo>
                  <a:pt x="10547" y="297800"/>
                </a:lnTo>
                <a:lnTo>
                  <a:pt x="11568" y="329488"/>
                </a:lnTo>
                <a:lnTo>
                  <a:pt x="17348" y="281431"/>
                </a:lnTo>
                <a:lnTo>
                  <a:pt x="123355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6675" y="5289363"/>
            <a:ext cx="151130" cy="430530"/>
          </a:xfrm>
          <a:custGeom>
            <a:avLst/>
            <a:gdLst/>
            <a:ahLst/>
            <a:cxnLst/>
            <a:rect l="l" t="t" r="r" b="b"/>
            <a:pathLst>
              <a:path w="151130" h="430529">
                <a:moveTo>
                  <a:pt x="15629" y="83982"/>
                </a:moveTo>
                <a:lnTo>
                  <a:pt x="21890" y="144198"/>
                </a:lnTo>
                <a:lnTo>
                  <a:pt x="43466" y="206988"/>
                </a:lnTo>
                <a:lnTo>
                  <a:pt x="71450" y="231834"/>
                </a:lnTo>
                <a:lnTo>
                  <a:pt x="85929" y="260711"/>
                </a:lnTo>
                <a:lnTo>
                  <a:pt x="91815" y="267142"/>
                </a:lnTo>
                <a:lnTo>
                  <a:pt x="106210" y="279967"/>
                </a:lnTo>
                <a:lnTo>
                  <a:pt x="119798" y="317705"/>
                </a:lnTo>
                <a:lnTo>
                  <a:pt x="125877" y="354850"/>
                </a:lnTo>
                <a:lnTo>
                  <a:pt x="133225" y="392114"/>
                </a:lnTo>
                <a:lnTo>
                  <a:pt x="150622" y="430208"/>
                </a:lnTo>
                <a:lnTo>
                  <a:pt x="148579" y="385510"/>
                </a:lnTo>
                <a:lnTo>
                  <a:pt x="146188" y="341842"/>
                </a:lnTo>
                <a:lnTo>
                  <a:pt x="140363" y="299249"/>
                </a:lnTo>
                <a:lnTo>
                  <a:pt x="128021" y="257776"/>
                </a:lnTo>
                <a:lnTo>
                  <a:pt x="106078" y="217468"/>
                </a:lnTo>
                <a:lnTo>
                  <a:pt x="71450" y="178367"/>
                </a:lnTo>
                <a:lnTo>
                  <a:pt x="69534" y="169029"/>
                </a:lnTo>
                <a:lnTo>
                  <a:pt x="49237" y="130234"/>
                </a:lnTo>
                <a:lnTo>
                  <a:pt x="44411" y="124392"/>
                </a:lnTo>
                <a:lnTo>
                  <a:pt x="31228" y="107299"/>
                </a:lnTo>
                <a:lnTo>
                  <a:pt x="19310" y="90134"/>
                </a:lnTo>
                <a:lnTo>
                  <a:pt x="15629" y="83982"/>
                </a:lnTo>
                <a:close/>
              </a:path>
              <a:path w="151130" h="430529">
                <a:moveTo>
                  <a:pt x="10485" y="0"/>
                </a:moveTo>
                <a:lnTo>
                  <a:pt x="7652" y="11613"/>
                </a:lnTo>
                <a:lnTo>
                  <a:pt x="0" y="54542"/>
                </a:lnTo>
                <a:lnTo>
                  <a:pt x="8839" y="72636"/>
                </a:lnTo>
                <a:lnTo>
                  <a:pt x="15629" y="83982"/>
                </a:lnTo>
                <a:lnTo>
                  <a:pt x="13003" y="55038"/>
                </a:lnTo>
                <a:lnTo>
                  <a:pt x="11327" y="15781"/>
                </a:lnTo>
                <a:lnTo>
                  <a:pt x="10485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06068" y="5070347"/>
            <a:ext cx="227965" cy="645160"/>
          </a:xfrm>
          <a:custGeom>
            <a:avLst/>
            <a:gdLst/>
            <a:ahLst/>
            <a:cxnLst/>
            <a:rect l="l" t="t" r="r" b="b"/>
            <a:pathLst>
              <a:path w="227965" h="645160">
                <a:moveTo>
                  <a:pt x="98245" y="628529"/>
                </a:moveTo>
                <a:lnTo>
                  <a:pt x="93807" y="629584"/>
                </a:lnTo>
                <a:lnTo>
                  <a:pt x="96545" y="644651"/>
                </a:lnTo>
                <a:lnTo>
                  <a:pt x="98245" y="628529"/>
                </a:lnTo>
                <a:close/>
              </a:path>
              <a:path w="227965" h="645160">
                <a:moveTo>
                  <a:pt x="74218" y="603119"/>
                </a:moveTo>
                <a:lnTo>
                  <a:pt x="70472" y="617346"/>
                </a:lnTo>
                <a:lnTo>
                  <a:pt x="70472" y="624179"/>
                </a:lnTo>
                <a:lnTo>
                  <a:pt x="76263" y="630999"/>
                </a:lnTo>
                <a:lnTo>
                  <a:pt x="79159" y="637832"/>
                </a:lnTo>
                <a:lnTo>
                  <a:pt x="85354" y="627942"/>
                </a:lnTo>
                <a:lnTo>
                  <a:pt x="73601" y="613591"/>
                </a:lnTo>
                <a:lnTo>
                  <a:pt x="74218" y="603119"/>
                </a:lnTo>
                <a:close/>
              </a:path>
              <a:path w="227965" h="645160">
                <a:moveTo>
                  <a:pt x="91675" y="617852"/>
                </a:moveTo>
                <a:lnTo>
                  <a:pt x="85354" y="627942"/>
                </a:lnTo>
                <a:lnTo>
                  <a:pt x="87858" y="630999"/>
                </a:lnTo>
                <a:lnTo>
                  <a:pt x="93807" y="629584"/>
                </a:lnTo>
                <a:lnTo>
                  <a:pt x="91675" y="617852"/>
                </a:lnTo>
                <a:close/>
              </a:path>
              <a:path w="227965" h="645160">
                <a:moveTo>
                  <a:pt x="118534" y="526755"/>
                </a:moveTo>
                <a:lnTo>
                  <a:pt x="117561" y="551785"/>
                </a:lnTo>
                <a:lnTo>
                  <a:pt x="105318" y="596072"/>
                </a:lnTo>
                <a:lnTo>
                  <a:pt x="100928" y="603080"/>
                </a:lnTo>
                <a:lnTo>
                  <a:pt x="98245" y="628529"/>
                </a:lnTo>
                <a:lnTo>
                  <a:pt x="108097" y="626186"/>
                </a:lnTo>
                <a:lnTo>
                  <a:pt x="118745" y="621518"/>
                </a:lnTo>
                <a:lnTo>
                  <a:pt x="122877" y="611164"/>
                </a:lnTo>
                <a:lnTo>
                  <a:pt x="123571" y="589292"/>
                </a:lnTo>
                <a:lnTo>
                  <a:pt x="121038" y="543142"/>
                </a:lnTo>
                <a:lnTo>
                  <a:pt x="118534" y="526755"/>
                </a:lnTo>
                <a:close/>
              </a:path>
              <a:path w="227965" h="645160">
                <a:moveTo>
                  <a:pt x="113831" y="495971"/>
                </a:moveTo>
                <a:lnTo>
                  <a:pt x="110782" y="506164"/>
                </a:lnTo>
                <a:lnTo>
                  <a:pt x="104025" y="527400"/>
                </a:lnTo>
                <a:lnTo>
                  <a:pt x="96545" y="547573"/>
                </a:lnTo>
                <a:lnTo>
                  <a:pt x="83146" y="579616"/>
                </a:lnTo>
                <a:lnTo>
                  <a:pt x="82803" y="580511"/>
                </a:lnTo>
                <a:lnTo>
                  <a:pt x="83146" y="581607"/>
                </a:lnTo>
                <a:lnTo>
                  <a:pt x="90706" y="612524"/>
                </a:lnTo>
                <a:lnTo>
                  <a:pt x="91675" y="617852"/>
                </a:lnTo>
                <a:lnTo>
                  <a:pt x="100903" y="603119"/>
                </a:lnTo>
                <a:lnTo>
                  <a:pt x="101001" y="602392"/>
                </a:lnTo>
                <a:lnTo>
                  <a:pt x="101672" y="596026"/>
                </a:lnTo>
                <a:lnTo>
                  <a:pt x="107448" y="549407"/>
                </a:lnTo>
                <a:lnTo>
                  <a:pt x="113363" y="503518"/>
                </a:lnTo>
                <a:lnTo>
                  <a:pt x="114074" y="497562"/>
                </a:lnTo>
                <a:lnTo>
                  <a:pt x="113831" y="495971"/>
                </a:lnTo>
                <a:close/>
              </a:path>
              <a:path w="227965" h="645160">
                <a:moveTo>
                  <a:pt x="79641" y="570415"/>
                </a:moveTo>
                <a:lnTo>
                  <a:pt x="75185" y="586727"/>
                </a:lnTo>
                <a:lnTo>
                  <a:pt x="74218" y="603119"/>
                </a:lnTo>
                <a:lnTo>
                  <a:pt x="74410" y="602392"/>
                </a:lnTo>
                <a:lnTo>
                  <a:pt x="82803" y="580511"/>
                </a:lnTo>
                <a:lnTo>
                  <a:pt x="79641" y="570415"/>
                </a:lnTo>
                <a:close/>
              </a:path>
              <a:path w="227965" h="645160">
                <a:moveTo>
                  <a:pt x="65143" y="359982"/>
                </a:moveTo>
                <a:lnTo>
                  <a:pt x="64912" y="366010"/>
                </a:lnTo>
                <a:lnTo>
                  <a:pt x="63850" y="418689"/>
                </a:lnTo>
                <a:lnTo>
                  <a:pt x="63059" y="468857"/>
                </a:lnTo>
                <a:lnTo>
                  <a:pt x="61785" y="520268"/>
                </a:lnTo>
                <a:lnTo>
                  <a:pt x="73596" y="551117"/>
                </a:lnTo>
                <a:lnTo>
                  <a:pt x="79641" y="570415"/>
                </a:lnTo>
                <a:lnTo>
                  <a:pt x="83106" y="557729"/>
                </a:lnTo>
                <a:lnTo>
                  <a:pt x="87858" y="533920"/>
                </a:lnTo>
                <a:lnTo>
                  <a:pt x="86906" y="482053"/>
                </a:lnTo>
                <a:lnTo>
                  <a:pt x="84594" y="430023"/>
                </a:lnTo>
                <a:lnTo>
                  <a:pt x="82619" y="394026"/>
                </a:lnTo>
                <a:lnTo>
                  <a:pt x="65143" y="359982"/>
                </a:lnTo>
                <a:close/>
              </a:path>
              <a:path w="227965" h="645160">
                <a:moveTo>
                  <a:pt x="117043" y="485230"/>
                </a:moveTo>
                <a:lnTo>
                  <a:pt x="114551" y="493562"/>
                </a:lnTo>
                <a:lnTo>
                  <a:pt x="114074" y="497562"/>
                </a:lnTo>
                <a:lnTo>
                  <a:pt x="118534" y="526755"/>
                </a:lnTo>
                <a:lnTo>
                  <a:pt x="119346" y="505855"/>
                </a:lnTo>
                <a:lnTo>
                  <a:pt x="117043" y="485230"/>
                </a:lnTo>
                <a:close/>
              </a:path>
              <a:path w="227965" h="645160">
                <a:moveTo>
                  <a:pt x="80070" y="344445"/>
                </a:moveTo>
                <a:lnTo>
                  <a:pt x="81831" y="379666"/>
                </a:lnTo>
                <a:lnTo>
                  <a:pt x="82619" y="394026"/>
                </a:lnTo>
                <a:lnTo>
                  <a:pt x="83782" y="396292"/>
                </a:lnTo>
                <a:lnTo>
                  <a:pt x="101052" y="443973"/>
                </a:lnTo>
                <a:lnTo>
                  <a:pt x="113501" y="493813"/>
                </a:lnTo>
                <a:lnTo>
                  <a:pt x="113831" y="495971"/>
                </a:lnTo>
                <a:lnTo>
                  <a:pt x="114551" y="493562"/>
                </a:lnTo>
                <a:lnTo>
                  <a:pt x="116320" y="478749"/>
                </a:lnTo>
                <a:lnTo>
                  <a:pt x="114133" y="459163"/>
                </a:lnTo>
                <a:lnTo>
                  <a:pt x="105379" y="412594"/>
                </a:lnTo>
                <a:lnTo>
                  <a:pt x="96545" y="367029"/>
                </a:lnTo>
                <a:lnTo>
                  <a:pt x="80070" y="344445"/>
                </a:lnTo>
                <a:close/>
              </a:path>
              <a:path w="227965" h="645160">
                <a:moveTo>
                  <a:pt x="125096" y="405843"/>
                </a:moveTo>
                <a:lnTo>
                  <a:pt x="123571" y="408813"/>
                </a:lnTo>
                <a:lnTo>
                  <a:pt x="118907" y="457079"/>
                </a:lnTo>
                <a:lnTo>
                  <a:pt x="116320" y="478749"/>
                </a:lnTo>
                <a:lnTo>
                  <a:pt x="117043" y="485230"/>
                </a:lnTo>
                <a:lnTo>
                  <a:pt x="123571" y="464184"/>
                </a:lnTo>
                <a:lnTo>
                  <a:pt x="124840" y="418689"/>
                </a:lnTo>
                <a:lnTo>
                  <a:pt x="125096" y="405843"/>
                </a:lnTo>
                <a:close/>
              </a:path>
              <a:path w="227965" h="645160">
                <a:moveTo>
                  <a:pt x="220116" y="62229"/>
                </a:moveTo>
                <a:lnTo>
                  <a:pt x="205178" y="105592"/>
                </a:lnTo>
                <a:lnTo>
                  <a:pt x="165468" y="174416"/>
                </a:lnTo>
                <a:lnTo>
                  <a:pt x="146298" y="220867"/>
                </a:lnTo>
                <a:lnTo>
                  <a:pt x="134592" y="269912"/>
                </a:lnTo>
                <a:lnTo>
                  <a:pt x="128409" y="320160"/>
                </a:lnTo>
                <a:lnTo>
                  <a:pt x="125805" y="370216"/>
                </a:lnTo>
                <a:lnTo>
                  <a:pt x="125096" y="405843"/>
                </a:lnTo>
                <a:lnTo>
                  <a:pt x="125878" y="404320"/>
                </a:lnTo>
                <a:lnTo>
                  <a:pt x="140944" y="367029"/>
                </a:lnTo>
                <a:lnTo>
                  <a:pt x="146331" y="326135"/>
                </a:lnTo>
                <a:lnTo>
                  <a:pt x="147872" y="304950"/>
                </a:lnTo>
                <a:lnTo>
                  <a:pt x="149644" y="284352"/>
                </a:lnTo>
                <a:lnTo>
                  <a:pt x="160924" y="256520"/>
                </a:lnTo>
                <a:lnTo>
                  <a:pt x="182762" y="200806"/>
                </a:lnTo>
                <a:lnTo>
                  <a:pt x="194043" y="172973"/>
                </a:lnTo>
                <a:lnTo>
                  <a:pt x="212510" y="147115"/>
                </a:lnTo>
                <a:lnTo>
                  <a:pt x="224458" y="119840"/>
                </a:lnTo>
                <a:lnTo>
                  <a:pt x="227717" y="91445"/>
                </a:lnTo>
                <a:lnTo>
                  <a:pt x="220116" y="62229"/>
                </a:lnTo>
                <a:close/>
              </a:path>
              <a:path w="227965" h="645160">
                <a:moveTo>
                  <a:pt x="53098" y="0"/>
                </a:moveTo>
                <a:lnTo>
                  <a:pt x="34759" y="41656"/>
                </a:lnTo>
                <a:lnTo>
                  <a:pt x="17373" y="75818"/>
                </a:lnTo>
                <a:lnTo>
                  <a:pt x="6515" y="104528"/>
                </a:lnTo>
                <a:lnTo>
                  <a:pt x="2895" y="128714"/>
                </a:lnTo>
                <a:lnTo>
                  <a:pt x="2171" y="157757"/>
                </a:lnTo>
                <a:lnTo>
                  <a:pt x="0" y="201040"/>
                </a:lnTo>
                <a:lnTo>
                  <a:pt x="9048" y="243268"/>
                </a:lnTo>
                <a:lnTo>
                  <a:pt x="26060" y="284352"/>
                </a:lnTo>
                <a:lnTo>
                  <a:pt x="53700" y="311800"/>
                </a:lnTo>
                <a:lnTo>
                  <a:pt x="55526" y="318660"/>
                </a:lnTo>
                <a:lnTo>
                  <a:pt x="61785" y="353440"/>
                </a:lnTo>
                <a:lnTo>
                  <a:pt x="65143" y="359982"/>
                </a:lnTo>
                <a:lnTo>
                  <a:pt x="66481" y="325036"/>
                </a:lnTo>
                <a:lnTo>
                  <a:pt x="49419" y="289587"/>
                </a:lnTo>
                <a:lnTo>
                  <a:pt x="39597" y="252046"/>
                </a:lnTo>
                <a:lnTo>
                  <a:pt x="35668" y="212962"/>
                </a:lnTo>
                <a:lnTo>
                  <a:pt x="35185" y="170585"/>
                </a:lnTo>
                <a:lnTo>
                  <a:pt x="35639" y="128714"/>
                </a:lnTo>
                <a:lnTo>
                  <a:pt x="35641" y="119840"/>
                </a:lnTo>
                <a:lnTo>
                  <a:pt x="34759" y="68960"/>
                </a:lnTo>
                <a:lnTo>
                  <a:pt x="36675" y="60356"/>
                </a:lnTo>
                <a:lnTo>
                  <a:pt x="38500" y="51657"/>
                </a:lnTo>
                <a:lnTo>
                  <a:pt x="40867" y="43100"/>
                </a:lnTo>
                <a:lnTo>
                  <a:pt x="44411" y="34925"/>
                </a:lnTo>
                <a:lnTo>
                  <a:pt x="55949" y="21449"/>
                </a:lnTo>
                <a:lnTo>
                  <a:pt x="62147" y="20558"/>
                </a:lnTo>
                <a:lnTo>
                  <a:pt x="61649" y="18119"/>
                </a:lnTo>
                <a:lnTo>
                  <a:pt x="53098" y="0"/>
                </a:lnTo>
                <a:close/>
              </a:path>
              <a:path w="227965" h="645160">
                <a:moveTo>
                  <a:pt x="132257" y="27304"/>
                </a:moveTo>
                <a:lnTo>
                  <a:pt x="124928" y="66274"/>
                </a:lnTo>
                <a:lnTo>
                  <a:pt x="117779" y="103028"/>
                </a:lnTo>
                <a:lnTo>
                  <a:pt x="111355" y="140211"/>
                </a:lnTo>
                <a:lnTo>
                  <a:pt x="106197" y="180466"/>
                </a:lnTo>
                <a:lnTo>
                  <a:pt x="99441" y="194182"/>
                </a:lnTo>
                <a:lnTo>
                  <a:pt x="96545" y="201040"/>
                </a:lnTo>
                <a:lnTo>
                  <a:pt x="88665" y="216280"/>
                </a:lnTo>
                <a:lnTo>
                  <a:pt x="80608" y="231520"/>
                </a:lnTo>
                <a:lnTo>
                  <a:pt x="74001" y="247046"/>
                </a:lnTo>
                <a:lnTo>
                  <a:pt x="70472" y="263143"/>
                </a:lnTo>
                <a:lnTo>
                  <a:pt x="66881" y="314578"/>
                </a:lnTo>
                <a:lnTo>
                  <a:pt x="66481" y="325036"/>
                </a:lnTo>
                <a:lnTo>
                  <a:pt x="67586" y="327332"/>
                </a:lnTo>
                <a:lnTo>
                  <a:pt x="80070" y="344445"/>
                </a:lnTo>
                <a:lnTo>
                  <a:pt x="79218" y="327332"/>
                </a:lnTo>
                <a:lnTo>
                  <a:pt x="79286" y="325691"/>
                </a:lnTo>
                <a:lnTo>
                  <a:pt x="93433" y="276137"/>
                </a:lnTo>
                <a:lnTo>
                  <a:pt x="105713" y="226091"/>
                </a:lnTo>
                <a:lnTo>
                  <a:pt x="115819" y="175617"/>
                </a:lnTo>
                <a:lnTo>
                  <a:pt x="123571" y="124332"/>
                </a:lnTo>
                <a:lnTo>
                  <a:pt x="125613" y="119840"/>
                </a:lnTo>
                <a:lnTo>
                  <a:pt x="140944" y="83438"/>
                </a:lnTo>
                <a:lnTo>
                  <a:pt x="152536" y="47132"/>
                </a:lnTo>
                <a:lnTo>
                  <a:pt x="147466" y="39379"/>
                </a:lnTo>
                <a:lnTo>
                  <a:pt x="132257" y="27304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46403" y="5625084"/>
            <a:ext cx="128015" cy="1691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37844" y="5436108"/>
            <a:ext cx="158750" cy="321945"/>
          </a:xfrm>
          <a:custGeom>
            <a:avLst/>
            <a:gdLst/>
            <a:ahLst/>
            <a:cxnLst/>
            <a:rect l="l" t="t" r="r" b="b"/>
            <a:pathLst>
              <a:path w="158750" h="321945">
                <a:moveTo>
                  <a:pt x="154673" y="0"/>
                </a:moveTo>
                <a:lnTo>
                  <a:pt x="148258" y="3119"/>
                </a:lnTo>
                <a:lnTo>
                  <a:pt x="144260" y="10667"/>
                </a:lnTo>
                <a:lnTo>
                  <a:pt x="141009" y="19931"/>
                </a:lnTo>
                <a:lnTo>
                  <a:pt x="136829" y="28193"/>
                </a:lnTo>
                <a:lnTo>
                  <a:pt x="86767" y="67040"/>
                </a:lnTo>
                <a:lnTo>
                  <a:pt x="71386" y="72186"/>
                </a:lnTo>
                <a:lnTo>
                  <a:pt x="64380" y="75168"/>
                </a:lnTo>
                <a:lnTo>
                  <a:pt x="58278" y="89489"/>
                </a:lnTo>
                <a:lnTo>
                  <a:pt x="45605" y="128650"/>
                </a:lnTo>
                <a:lnTo>
                  <a:pt x="28719" y="151562"/>
                </a:lnTo>
                <a:lnTo>
                  <a:pt x="17597" y="176363"/>
                </a:lnTo>
                <a:lnTo>
                  <a:pt x="9077" y="202676"/>
                </a:lnTo>
                <a:lnTo>
                  <a:pt x="0" y="230123"/>
                </a:lnTo>
                <a:lnTo>
                  <a:pt x="18834" y="321563"/>
                </a:lnTo>
                <a:lnTo>
                  <a:pt x="13258" y="288464"/>
                </a:lnTo>
                <a:lnTo>
                  <a:pt x="20323" y="248961"/>
                </a:lnTo>
                <a:lnTo>
                  <a:pt x="33335" y="209082"/>
                </a:lnTo>
                <a:lnTo>
                  <a:pt x="45605" y="174853"/>
                </a:lnTo>
                <a:lnTo>
                  <a:pt x="60261" y="152958"/>
                </a:lnTo>
                <a:lnTo>
                  <a:pt x="66179" y="141965"/>
                </a:lnTo>
                <a:lnTo>
                  <a:pt x="70983" y="126817"/>
                </a:lnTo>
                <a:lnTo>
                  <a:pt x="82296" y="92455"/>
                </a:lnTo>
                <a:lnTo>
                  <a:pt x="100161" y="79128"/>
                </a:lnTo>
                <a:lnTo>
                  <a:pt x="117374" y="63658"/>
                </a:lnTo>
                <a:lnTo>
                  <a:pt x="145757" y="28193"/>
                </a:lnTo>
                <a:lnTo>
                  <a:pt x="158161" y="3262"/>
                </a:lnTo>
                <a:lnTo>
                  <a:pt x="154673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6715" y="5515387"/>
            <a:ext cx="217551" cy="2514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51809" y="4395470"/>
            <a:ext cx="136525" cy="426084"/>
          </a:xfrm>
          <a:custGeom>
            <a:avLst/>
            <a:gdLst/>
            <a:ahLst/>
            <a:cxnLst/>
            <a:rect l="l" t="t" r="r" b="b"/>
            <a:pathLst>
              <a:path w="136525" h="426085">
                <a:moveTo>
                  <a:pt x="12784" y="329520"/>
                </a:moveTo>
                <a:lnTo>
                  <a:pt x="0" y="425703"/>
                </a:lnTo>
                <a:lnTo>
                  <a:pt x="12720" y="403544"/>
                </a:lnTo>
                <a:lnTo>
                  <a:pt x="19770" y="390192"/>
                </a:lnTo>
                <a:lnTo>
                  <a:pt x="22376" y="382125"/>
                </a:lnTo>
                <a:lnTo>
                  <a:pt x="21764" y="375822"/>
                </a:lnTo>
                <a:lnTo>
                  <a:pt x="19161" y="367760"/>
                </a:lnTo>
                <a:lnTo>
                  <a:pt x="15791" y="354417"/>
                </a:lnTo>
                <a:lnTo>
                  <a:pt x="12882" y="332271"/>
                </a:lnTo>
                <a:lnTo>
                  <a:pt x="12784" y="329520"/>
                </a:lnTo>
                <a:close/>
              </a:path>
              <a:path w="136525" h="426085">
                <a:moveTo>
                  <a:pt x="136270" y="0"/>
                </a:moveTo>
                <a:lnTo>
                  <a:pt x="120685" y="339"/>
                </a:lnTo>
                <a:lnTo>
                  <a:pt x="117792" y="4048"/>
                </a:lnTo>
                <a:lnTo>
                  <a:pt x="119090" y="15162"/>
                </a:lnTo>
                <a:lnTo>
                  <a:pt x="116077" y="37718"/>
                </a:lnTo>
                <a:lnTo>
                  <a:pt x="98095" y="51059"/>
                </a:lnTo>
                <a:lnTo>
                  <a:pt x="86518" y="65008"/>
                </a:lnTo>
                <a:lnTo>
                  <a:pt x="77751" y="80170"/>
                </a:lnTo>
                <a:lnTo>
                  <a:pt x="68199" y="97154"/>
                </a:lnTo>
                <a:lnTo>
                  <a:pt x="49591" y="112970"/>
                </a:lnTo>
                <a:lnTo>
                  <a:pt x="23997" y="158984"/>
                </a:lnTo>
                <a:lnTo>
                  <a:pt x="13349" y="247485"/>
                </a:lnTo>
                <a:lnTo>
                  <a:pt x="11659" y="297801"/>
                </a:lnTo>
                <a:lnTo>
                  <a:pt x="12784" y="329520"/>
                </a:lnTo>
                <a:lnTo>
                  <a:pt x="19176" y="281431"/>
                </a:lnTo>
                <a:lnTo>
                  <a:pt x="136270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19271" y="4420682"/>
            <a:ext cx="167005" cy="430530"/>
          </a:xfrm>
          <a:custGeom>
            <a:avLst/>
            <a:gdLst/>
            <a:ahLst/>
            <a:cxnLst/>
            <a:rect l="l" t="t" r="r" b="b"/>
            <a:pathLst>
              <a:path w="167004" h="430529">
                <a:moveTo>
                  <a:pt x="17315" y="83986"/>
                </a:moveTo>
                <a:lnTo>
                  <a:pt x="24239" y="144198"/>
                </a:lnTo>
                <a:lnTo>
                  <a:pt x="48127" y="206988"/>
                </a:lnTo>
                <a:lnTo>
                  <a:pt x="79120" y="231834"/>
                </a:lnTo>
                <a:lnTo>
                  <a:pt x="95170" y="260711"/>
                </a:lnTo>
                <a:lnTo>
                  <a:pt x="101677" y="267142"/>
                </a:lnTo>
                <a:lnTo>
                  <a:pt x="117601" y="279967"/>
                </a:lnTo>
                <a:lnTo>
                  <a:pt x="132677" y="317712"/>
                </a:lnTo>
                <a:lnTo>
                  <a:pt x="139430" y="354850"/>
                </a:lnTo>
                <a:lnTo>
                  <a:pt x="147587" y="392106"/>
                </a:lnTo>
                <a:lnTo>
                  <a:pt x="166877" y="430208"/>
                </a:lnTo>
                <a:lnTo>
                  <a:pt x="164593" y="385501"/>
                </a:lnTo>
                <a:lnTo>
                  <a:pt x="161934" y="341831"/>
                </a:lnTo>
                <a:lnTo>
                  <a:pt x="155479" y="299240"/>
                </a:lnTo>
                <a:lnTo>
                  <a:pt x="141807" y="257771"/>
                </a:lnTo>
                <a:lnTo>
                  <a:pt x="117494" y="217466"/>
                </a:lnTo>
                <a:lnTo>
                  <a:pt x="79120" y="178367"/>
                </a:lnTo>
                <a:lnTo>
                  <a:pt x="77025" y="169029"/>
                </a:lnTo>
                <a:lnTo>
                  <a:pt x="54610" y="130234"/>
                </a:lnTo>
                <a:lnTo>
                  <a:pt x="49149" y="124392"/>
                </a:lnTo>
                <a:lnTo>
                  <a:pt x="34557" y="107299"/>
                </a:lnTo>
                <a:lnTo>
                  <a:pt x="21383" y="90134"/>
                </a:lnTo>
                <a:lnTo>
                  <a:pt x="17315" y="83986"/>
                </a:lnTo>
                <a:close/>
              </a:path>
              <a:path w="167004" h="430529">
                <a:moveTo>
                  <a:pt x="11614" y="0"/>
                </a:moveTo>
                <a:lnTo>
                  <a:pt x="8477" y="11613"/>
                </a:lnTo>
                <a:lnTo>
                  <a:pt x="0" y="54542"/>
                </a:lnTo>
                <a:lnTo>
                  <a:pt x="9804" y="72636"/>
                </a:lnTo>
                <a:lnTo>
                  <a:pt x="17315" y="83986"/>
                </a:lnTo>
                <a:lnTo>
                  <a:pt x="14402" y="55038"/>
                </a:lnTo>
                <a:lnTo>
                  <a:pt x="12545" y="15781"/>
                </a:lnTo>
                <a:lnTo>
                  <a:pt x="11614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96741" y="4201667"/>
            <a:ext cx="252095" cy="645160"/>
          </a:xfrm>
          <a:custGeom>
            <a:avLst/>
            <a:gdLst/>
            <a:ahLst/>
            <a:cxnLst/>
            <a:rect l="l" t="t" r="r" b="b"/>
            <a:pathLst>
              <a:path w="252095" h="645160">
                <a:moveTo>
                  <a:pt x="108679" y="628579"/>
                </a:moveTo>
                <a:lnTo>
                  <a:pt x="103785" y="629634"/>
                </a:lnTo>
                <a:lnTo>
                  <a:pt x="106807" y="644651"/>
                </a:lnTo>
                <a:lnTo>
                  <a:pt x="108679" y="628579"/>
                </a:lnTo>
                <a:close/>
              </a:path>
              <a:path w="252095" h="645160">
                <a:moveTo>
                  <a:pt x="82076" y="603266"/>
                </a:moveTo>
                <a:lnTo>
                  <a:pt x="77978" y="617346"/>
                </a:lnTo>
                <a:lnTo>
                  <a:pt x="77978" y="624204"/>
                </a:lnTo>
                <a:lnTo>
                  <a:pt x="84328" y="631062"/>
                </a:lnTo>
                <a:lnTo>
                  <a:pt x="87630" y="637793"/>
                </a:lnTo>
                <a:lnTo>
                  <a:pt x="94405" y="628017"/>
                </a:lnTo>
                <a:lnTo>
                  <a:pt x="81403" y="613614"/>
                </a:lnTo>
                <a:lnTo>
                  <a:pt x="82076" y="603266"/>
                </a:lnTo>
                <a:close/>
              </a:path>
              <a:path w="252095" h="645160">
                <a:moveTo>
                  <a:pt x="101423" y="617891"/>
                </a:moveTo>
                <a:lnTo>
                  <a:pt x="94405" y="628017"/>
                </a:lnTo>
                <a:lnTo>
                  <a:pt x="97155" y="631062"/>
                </a:lnTo>
                <a:lnTo>
                  <a:pt x="103785" y="629634"/>
                </a:lnTo>
                <a:lnTo>
                  <a:pt x="101423" y="617891"/>
                </a:lnTo>
                <a:close/>
              </a:path>
              <a:path w="252095" h="645160">
                <a:moveTo>
                  <a:pt x="131186" y="526650"/>
                </a:moveTo>
                <a:lnTo>
                  <a:pt x="130109" y="551763"/>
                </a:lnTo>
                <a:lnTo>
                  <a:pt x="116567" y="596041"/>
                </a:lnTo>
                <a:lnTo>
                  <a:pt x="111641" y="603147"/>
                </a:lnTo>
                <a:lnTo>
                  <a:pt x="108679" y="628579"/>
                </a:lnTo>
                <a:lnTo>
                  <a:pt x="119580" y="626231"/>
                </a:lnTo>
                <a:lnTo>
                  <a:pt x="131397" y="621553"/>
                </a:lnTo>
                <a:lnTo>
                  <a:pt x="135999" y="611185"/>
                </a:lnTo>
                <a:lnTo>
                  <a:pt x="136779" y="589279"/>
                </a:lnTo>
                <a:lnTo>
                  <a:pt x="133975" y="543136"/>
                </a:lnTo>
                <a:lnTo>
                  <a:pt x="131186" y="526650"/>
                </a:lnTo>
                <a:close/>
              </a:path>
              <a:path w="252095" h="645160">
                <a:moveTo>
                  <a:pt x="125993" y="495947"/>
                </a:moveTo>
                <a:lnTo>
                  <a:pt x="122602" y="506190"/>
                </a:lnTo>
                <a:lnTo>
                  <a:pt x="115115" y="527442"/>
                </a:lnTo>
                <a:lnTo>
                  <a:pt x="106807" y="547623"/>
                </a:lnTo>
                <a:lnTo>
                  <a:pt x="92011" y="579580"/>
                </a:lnTo>
                <a:lnTo>
                  <a:pt x="91612" y="580521"/>
                </a:lnTo>
                <a:lnTo>
                  <a:pt x="91995" y="581628"/>
                </a:lnTo>
                <a:lnTo>
                  <a:pt x="100347" y="612544"/>
                </a:lnTo>
                <a:lnTo>
                  <a:pt x="101423" y="617891"/>
                </a:lnTo>
                <a:lnTo>
                  <a:pt x="111641" y="603147"/>
                </a:lnTo>
                <a:lnTo>
                  <a:pt x="112472" y="596021"/>
                </a:lnTo>
                <a:lnTo>
                  <a:pt x="118875" y="549401"/>
                </a:lnTo>
                <a:lnTo>
                  <a:pt x="125442" y="503514"/>
                </a:lnTo>
                <a:lnTo>
                  <a:pt x="126246" y="497448"/>
                </a:lnTo>
                <a:lnTo>
                  <a:pt x="125993" y="495947"/>
                </a:lnTo>
                <a:close/>
              </a:path>
              <a:path w="252095" h="645160">
                <a:moveTo>
                  <a:pt x="88089" y="570359"/>
                </a:moveTo>
                <a:lnTo>
                  <a:pt x="83153" y="586724"/>
                </a:lnTo>
                <a:lnTo>
                  <a:pt x="82076" y="603266"/>
                </a:lnTo>
                <a:lnTo>
                  <a:pt x="82339" y="602362"/>
                </a:lnTo>
                <a:lnTo>
                  <a:pt x="91612" y="580521"/>
                </a:lnTo>
                <a:lnTo>
                  <a:pt x="88089" y="570359"/>
                </a:lnTo>
                <a:close/>
              </a:path>
              <a:path w="252095" h="645160">
                <a:moveTo>
                  <a:pt x="72074" y="360028"/>
                </a:moveTo>
                <a:lnTo>
                  <a:pt x="71819" y="366013"/>
                </a:lnTo>
                <a:lnTo>
                  <a:pt x="70622" y="418689"/>
                </a:lnTo>
                <a:lnTo>
                  <a:pt x="69732" y="468883"/>
                </a:lnTo>
                <a:lnTo>
                  <a:pt x="68325" y="520318"/>
                </a:lnTo>
                <a:lnTo>
                  <a:pt x="81428" y="551140"/>
                </a:lnTo>
                <a:lnTo>
                  <a:pt x="88089" y="570359"/>
                </a:lnTo>
                <a:lnTo>
                  <a:pt x="91904" y="557714"/>
                </a:lnTo>
                <a:lnTo>
                  <a:pt x="97155" y="533907"/>
                </a:lnTo>
                <a:lnTo>
                  <a:pt x="96113" y="482048"/>
                </a:lnTo>
                <a:lnTo>
                  <a:pt x="93583" y="430021"/>
                </a:lnTo>
                <a:lnTo>
                  <a:pt x="91420" y="394029"/>
                </a:lnTo>
                <a:lnTo>
                  <a:pt x="72074" y="360028"/>
                </a:lnTo>
                <a:close/>
              </a:path>
              <a:path w="252095" h="645160">
                <a:moveTo>
                  <a:pt x="129532" y="485254"/>
                </a:moveTo>
                <a:lnTo>
                  <a:pt x="126748" y="493664"/>
                </a:lnTo>
                <a:lnTo>
                  <a:pt x="126246" y="497448"/>
                </a:lnTo>
                <a:lnTo>
                  <a:pt x="131186" y="526650"/>
                </a:lnTo>
                <a:lnTo>
                  <a:pt x="132080" y="505840"/>
                </a:lnTo>
                <a:lnTo>
                  <a:pt x="129532" y="485254"/>
                </a:lnTo>
                <a:close/>
              </a:path>
              <a:path w="252095" h="645160">
                <a:moveTo>
                  <a:pt x="88632" y="344513"/>
                </a:moveTo>
                <a:lnTo>
                  <a:pt x="90558" y="379666"/>
                </a:lnTo>
                <a:lnTo>
                  <a:pt x="91420" y="394029"/>
                </a:lnTo>
                <a:lnTo>
                  <a:pt x="92708" y="396292"/>
                </a:lnTo>
                <a:lnTo>
                  <a:pt x="111843" y="443972"/>
                </a:lnTo>
                <a:lnTo>
                  <a:pt x="125631" y="493810"/>
                </a:lnTo>
                <a:lnTo>
                  <a:pt x="125993" y="495947"/>
                </a:lnTo>
                <a:lnTo>
                  <a:pt x="126748" y="493664"/>
                </a:lnTo>
                <a:lnTo>
                  <a:pt x="128727" y="478745"/>
                </a:lnTo>
                <a:lnTo>
                  <a:pt x="126303" y="459156"/>
                </a:lnTo>
                <a:lnTo>
                  <a:pt x="116604" y="412592"/>
                </a:lnTo>
                <a:lnTo>
                  <a:pt x="106807" y="367029"/>
                </a:lnTo>
                <a:lnTo>
                  <a:pt x="88632" y="344513"/>
                </a:lnTo>
                <a:close/>
              </a:path>
              <a:path w="252095" h="645160">
                <a:moveTo>
                  <a:pt x="138460" y="405849"/>
                </a:moveTo>
                <a:lnTo>
                  <a:pt x="136779" y="408812"/>
                </a:lnTo>
                <a:lnTo>
                  <a:pt x="131601" y="457078"/>
                </a:lnTo>
                <a:lnTo>
                  <a:pt x="128727" y="478745"/>
                </a:lnTo>
                <a:lnTo>
                  <a:pt x="129532" y="485254"/>
                </a:lnTo>
                <a:lnTo>
                  <a:pt x="136779" y="464184"/>
                </a:lnTo>
                <a:lnTo>
                  <a:pt x="138206" y="417448"/>
                </a:lnTo>
                <a:lnTo>
                  <a:pt x="138460" y="405849"/>
                </a:lnTo>
                <a:close/>
              </a:path>
              <a:path w="252095" h="645160">
                <a:moveTo>
                  <a:pt x="243586" y="62229"/>
                </a:moveTo>
                <a:lnTo>
                  <a:pt x="227066" y="105592"/>
                </a:lnTo>
                <a:lnTo>
                  <a:pt x="183125" y="174416"/>
                </a:lnTo>
                <a:lnTo>
                  <a:pt x="161908" y="220867"/>
                </a:lnTo>
                <a:lnTo>
                  <a:pt x="148956" y="269912"/>
                </a:lnTo>
                <a:lnTo>
                  <a:pt x="142117" y="320160"/>
                </a:lnTo>
                <a:lnTo>
                  <a:pt x="139241" y="370216"/>
                </a:lnTo>
                <a:lnTo>
                  <a:pt x="138460" y="405849"/>
                </a:lnTo>
                <a:lnTo>
                  <a:pt x="139328" y="404320"/>
                </a:lnTo>
                <a:lnTo>
                  <a:pt x="155956" y="367029"/>
                </a:lnTo>
                <a:lnTo>
                  <a:pt x="161971" y="326135"/>
                </a:lnTo>
                <a:lnTo>
                  <a:pt x="163671" y="304950"/>
                </a:lnTo>
                <a:lnTo>
                  <a:pt x="165608" y="284352"/>
                </a:lnTo>
                <a:lnTo>
                  <a:pt x="178109" y="256520"/>
                </a:lnTo>
                <a:lnTo>
                  <a:pt x="202255" y="200806"/>
                </a:lnTo>
                <a:lnTo>
                  <a:pt x="214757" y="172973"/>
                </a:lnTo>
                <a:lnTo>
                  <a:pt x="235192" y="147115"/>
                </a:lnTo>
                <a:lnTo>
                  <a:pt x="248412" y="119840"/>
                </a:lnTo>
                <a:lnTo>
                  <a:pt x="252011" y="91445"/>
                </a:lnTo>
                <a:lnTo>
                  <a:pt x="243586" y="62229"/>
                </a:lnTo>
                <a:close/>
              </a:path>
              <a:path w="252095" h="645160">
                <a:moveTo>
                  <a:pt x="58674" y="0"/>
                </a:moveTo>
                <a:lnTo>
                  <a:pt x="38481" y="41655"/>
                </a:lnTo>
                <a:lnTo>
                  <a:pt x="19177" y="75818"/>
                </a:lnTo>
                <a:lnTo>
                  <a:pt x="7161" y="104528"/>
                </a:lnTo>
                <a:lnTo>
                  <a:pt x="3159" y="128714"/>
                </a:lnTo>
                <a:lnTo>
                  <a:pt x="2371" y="157757"/>
                </a:lnTo>
                <a:lnTo>
                  <a:pt x="0" y="201040"/>
                </a:lnTo>
                <a:lnTo>
                  <a:pt x="9985" y="243268"/>
                </a:lnTo>
                <a:lnTo>
                  <a:pt x="28829" y="284352"/>
                </a:lnTo>
                <a:lnTo>
                  <a:pt x="59436" y="311800"/>
                </a:lnTo>
                <a:lnTo>
                  <a:pt x="61440" y="318660"/>
                </a:lnTo>
                <a:lnTo>
                  <a:pt x="68325" y="353440"/>
                </a:lnTo>
                <a:lnTo>
                  <a:pt x="72074" y="360028"/>
                </a:lnTo>
                <a:lnTo>
                  <a:pt x="73563" y="325079"/>
                </a:lnTo>
                <a:lnTo>
                  <a:pt x="54661" y="289587"/>
                </a:lnTo>
                <a:lnTo>
                  <a:pt x="43792" y="252046"/>
                </a:lnTo>
                <a:lnTo>
                  <a:pt x="39447" y="212962"/>
                </a:lnTo>
                <a:lnTo>
                  <a:pt x="38919" y="170585"/>
                </a:lnTo>
                <a:lnTo>
                  <a:pt x="39392" y="131952"/>
                </a:lnTo>
                <a:lnTo>
                  <a:pt x="39437" y="119840"/>
                </a:lnTo>
                <a:lnTo>
                  <a:pt x="38481" y="68960"/>
                </a:lnTo>
                <a:lnTo>
                  <a:pt x="40576" y="60356"/>
                </a:lnTo>
                <a:lnTo>
                  <a:pt x="42576" y="51657"/>
                </a:lnTo>
                <a:lnTo>
                  <a:pt x="45196" y="43100"/>
                </a:lnTo>
                <a:lnTo>
                  <a:pt x="49149" y="34924"/>
                </a:lnTo>
                <a:lnTo>
                  <a:pt x="61924" y="21449"/>
                </a:lnTo>
                <a:lnTo>
                  <a:pt x="68770" y="20558"/>
                </a:lnTo>
                <a:lnTo>
                  <a:pt x="68187" y="18119"/>
                </a:lnTo>
                <a:lnTo>
                  <a:pt x="58674" y="0"/>
                </a:lnTo>
                <a:close/>
              </a:path>
              <a:path w="252095" h="645160">
                <a:moveTo>
                  <a:pt x="146304" y="27304"/>
                </a:moveTo>
                <a:lnTo>
                  <a:pt x="138209" y="66274"/>
                </a:lnTo>
                <a:lnTo>
                  <a:pt x="130317" y="103028"/>
                </a:lnTo>
                <a:lnTo>
                  <a:pt x="123211" y="140211"/>
                </a:lnTo>
                <a:lnTo>
                  <a:pt x="117475" y="180466"/>
                </a:lnTo>
                <a:lnTo>
                  <a:pt x="109982" y="194182"/>
                </a:lnTo>
                <a:lnTo>
                  <a:pt x="106807" y="201040"/>
                </a:lnTo>
                <a:lnTo>
                  <a:pt x="98105" y="216280"/>
                </a:lnTo>
                <a:lnTo>
                  <a:pt x="89201" y="231520"/>
                </a:lnTo>
                <a:lnTo>
                  <a:pt x="81893" y="247046"/>
                </a:lnTo>
                <a:lnTo>
                  <a:pt x="77978" y="263143"/>
                </a:lnTo>
                <a:lnTo>
                  <a:pt x="74011" y="314578"/>
                </a:lnTo>
                <a:lnTo>
                  <a:pt x="73563" y="325079"/>
                </a:lnTo>
                <a:lnTo>
                  <a:pt x="74763" y="327332"/>
                </a:lnTo>
                <a:lnTo>
                  <a:pt x="88632" y="344513"/>
                </a:lnTo>
                <a:lnTo>
                  <a:pt x="87630" y="326135"/>
                </a:lnTo>
                <a:lnTo>
                  <a:pt x="103381" y="276137"/>
                </a:lnTo>
                <a:lnTo>
                  <a:pt x="116967" y="226091"/>
                </a:lnTo>
                <a:lnTo>
                  <a:pt x="128170" y="175617"/>
                </a:lnTo>
                <a:lnTo>
                  <a:pt x="136779" y="124332"/>
                </a:lnTo>
                <a:lnTo>
                  <a:pt x="139032" y="119840"/>
                </a:lnTo>
                <a:lnTo>
                  <a:pt x="155956" y="83438"/>
                </a:lnTo>
                <a:lnTo>
                  <a:pt x="168751" y="47132"/>
                </a:lnTo>
                <a:lnTo>
                  <a:pt x="163135" y="39379"/>
                </a:lnTo>
                <a:lnTo>
                  <a:pt x="146304" y="27304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39667" y="4756403"/>
            <a:ext cx="143256" cy="1691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41776" y="4567428"/>
            <a:ext cx="175895" cy="321945"/>
          </a:xfrm>
          <a:custGeom>
            <a:avLst/>
            <a:gdLst/>
            <a:ahLst/>
            <a:cxnLst/>
            <a:rect l="l" t="t" r="r" b="b"/>
            <a:pathLst>
              <a:path w="175895" h="321945">
                <a:moveTo>
                  <a:pt x="171831" y="0"/>
                </a:moveTo>
                <a:lnTo>
                  <a:pt x="164734" y="3119"/>
                </a:lnTo>
                <a:lnTo>
                  <a:pt x="160305" y="10668"/>
                </a:lnTo>
                <a:lnTo>
                  <a:pt x="156686" y="19931"/>
                </a:lnTo>
                <a:lnTo>
                  <a:pt x="152019" y="28194"/>
                </a:lnTo>
                <a:lnTo>
                  <a:pt x="96380" y="67040"/>
                </a:lnTo>
                <a:lnTo>
                  <a:pt x="79302" y="72186"/>
                </a:lnTo>
                <a:lnTo>
                  <a:pt x="71527" y="75168"/>
                </a:lnTo>
                <a:lnTo>
                  <a:pt x="64751" y="89489"/>
                </a:lnTo>
                <a:lnTo>
                  <a:pt x="50673" y="128651"/>
                </a:lnTo>
                <a:lnTo>
                  <a:pt x="31896" y="151542"/>
                </a:lnTo>
                <a:lnTo>
                  <a:pt x="19526" y="176339"/>
                </a:lnTo>
                <a:lnTo>
                  <a:pt x="10060" y="202660"/>
                </a:lnTo>
                <a:lnTo>
                  <a:pt x="0" y="230124"/>
                </a:lnTo>
                <a:lnTo>
                  <a:pt x="20954" y="321564"/>
                </a:lnTo>
                <a:lnTo>
                  <a:pt x="14739" y="288446"/>
                </a:lnTo>
                <a:lnTo>
                  <a:pt x="22574" y="248935"/>
                </a:lnTo>
                <a:lnTo>
                  <a:pt x="37028" y="209067"/>
                </a:lnTo>
                <a:lnTo>
                  <a:pt x="50673" y="174879"/>
                </a:lnTo>
                <a:lnTo>
                  <a:pt x="66972" y="152963"/>
                </a:lnTo>
                <a:lnTo>
                  <a:pt x="73533" y="141954"/>
                </a:lnTo>
                <a:lnTo>
                  <a:pt x="78855" y="126801"/>
                </a:lnTo>
                <a:lnTo>
                  <a:pt x="91439" y="92456"/>
                </a:lnTo>
                <a:lnTo>
                  <a:pt x="111275" y="79128"/>
                </a:lnTo>
                <a:lnTo>
                  <a:pt x="130397" y="63658"/>
                </a:lnTo>
                <a:lnTo>
                  <a:pt x="161925" y="28194"/>
                </a:lnTo>
                <a:lnTo>
                  <a:pt x="175730" y="3262"/>
                </a:lnTo>
                <a:lnTo>
                  <a:pt x="171831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41857" y="4646707"/>
            <a:ext cx="241244" cy="2514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49651" y="5215128"/>
            <a:ext cx="437515" cy="579120"/>
          </a:xfrm>
          <a:custGeom>
            <a:avLst/>
            <a:gdLst/>
            <a:ahLst/>
            <a:cxnLst/>
            <a:rect l="l" t="t" r="r" b="b"/>
            <a:pathLst>
              <a:path w="437514" h="579120">
                <a:moveTo>
                  <a:pt x="199521" y="545956"/>
                </a:moveTo>
                <a:lnTo>
                  <a:pt x="219202" y="579120"/>
                </a:lnTo>
                <a:lnTo>
                  <a:pt x="226218" y="577745"/>
                </a:lnTo>
                <a:lnTo>
                  <a:pt x="241808" y="573716"/>
                </a:lnTo>
                <a:lnTo>
                  <a:pt x="257778" y="567172"/>
                </a:lnTo>
                <a:lnTo>
                  <a:pt x="261847" y="562724"/>
                </a:lnTo>
                <a:lnTo>
                  <a:pt x="256000" y="562724"/>
                </a:lnTo>
                <a:lnTo>
                  <a:pt x="243494" y="562656"/>
                </a:lnTo>
                <a:lnTo>
                  <a:pt x="219202" y="551548"/>
                </a:lnTo>
                <a:lnTo>
                  <a:pt x="199521" y="545956"/>
                </a:lnTo>
                <a:close/>
              </a:path>
              <a:path w="437514" h="579120">
                <a:moveTo>
                  <a:pt x="266509" y="554034"/>
                </a:moveTo>
                <a:lnTo>
                  <a:pt x="256000" y="562724"/>
                </a:lnTo>
                <a:lnTo>
                  <a:pt x="261847" y="562724"/>
                </a:lnTo>
                <a:lnTo>
                  <a:pt x="265938" y="558253"/>
                </a:lnTo>
                <a:lnTo>
                  <a:pt x="266509" y="554034"/>
                </a:lnTo>
                <a:close/>
              </a:path>
              <a:path w="437514" h="579120">
                <a:moveTo>
                  <a:pt x="273020" y="477598"/>
                </a:moveTo>
                <a:lnTo>
                  <a:pt x="272589" y="490705"/>
                </a:lnTo>
                <a:lnTo>
                  <a:pt x="270494" y="524595"/>
                </a:lnTo>
                <a:lnTo>
                  <a:pt x="266509" y="554034"/>
                </a:lnTo>
                <a:lnTo>
                  <a:pt x="285750" y="538124"/>
                </a:lnTo>
                <a:lnTo>
                  <a:pt x="283513" y="524582"/>
                </a:lnTo>
                <a:lnTo>
                  <a:pt x="281305" y="510925"/>
                </a:lnTo>
                <a:lnTo>
                  <a:pt x="278713" y="497253"/>
                </a:lnTo>
                <a:lnTo>
                  <a:pt x="275336" y="483717"/>
                </a:lnTo>
                <a:lnTo>
                  <a:pt x="273020" y="477598"/>
                </a:lnTo>
                <a:close/>
              </a:path>
              <a:path w="437514" h="579120">
                <a:moveTo>
                  <a:pt x="11223" y="111535"/>
                </a:moveTo>
                <a:lnTo>
                  <a:pt x="24021" y="137636"/>
                </a:lnTo>
                <a:lnTo>
                  <a:pt x="72326" y="234851"/>
                </a:lnTo>
                <a:lnTo>
                  <a:pt x="96200" y="283456"/>
                </a:lnTo>
                <a:lnTo>
                  <a:pt x="119955" y="333049"/>
                </a:lnTo>
                <a:lnTo>
                  <a:pt x="142367" y="381609"/>
                </a:lnTo>
                <a:lnTo>
                  <a:pt x="142493" y="425925"/>
                </a:lnTo>
                <a:lnTo>
                  <a:pt x="139652" y="463595"/>
                </a:lnTo>
                <a:lnTo>
                  <a:pt x="139874" y="494806"/>
                </a:lnTo>
                <a:lnTo>
                  <a:pt x="149187" y="519744"/>
                </a:lnTo>
                <a:lnTo>
                  <a:pt x="173620" y="538596"/>
                </a:lnTo>
                <a:lnTo>
                  <a:pt x="199521" y="545956"/>
                </a:lnTo>
                <a:lnTo>
                  <a:pt x="180721" y="514273"/>
                </a:lnTo>
                <a:lnTo>
                  <a:pt x="162052" y="442722"/>
                </a:lnTo>
                <a:lnTo>
                  <a:pt x="178123" y="411249"/>
                </a:lnTo>
                <a:lnTo>
                  <a:pt x="177657" y="375937"/>
                </a:lnTo>
                <a:lnTo>
                  <a:pt x="167070" y="339918"/>
                </a:lnTo>
                <a:lnTo>
                  <a:pt x="165271" y="335689"/>
                </a:lnTo>
                <a:lnTo>
                  <a:pt x="161772" y="333049"/>
                </a:lnTo>
                <a:lnTo>
                  <a:pt x="146383" y="319278"/>
                </a:lnTo>
                <a:lnTo>
                  <a:pt x="133875" y="304268"/>
                </a:lnTo>
                <a:lnTo>
                  <a:pt x="123571" y="286258"/>
                </a:lnTo>
                <a:lnTo>
                  <a:pt x="115522" y="243554"/>
                </a:lnTo>
                <a:lnTo>
                  <a:pt x="102806" y="199040"/>
                </a:lnTo>
                <a:lnTo>
                  <a:pt x="76850" y="160670"/>
                </a:lnTo>
                <a:lnTo>
                  <a:pt x="29083" y="136398"/>
                </a:lnTo>
                <a:lnTo>
                  <a:pt x="24257" y="129698"/>
                </a:lnTo>
                <a:lnTo>
                  <a:pt x="19240" y="122904"/>
                </a:lnTo>
                <a:lnTo>
                  <a:pt x="14224" y="115966"/>
                </a:lnTo>
                <a:lnTo>
                  <a:pt x="11223" y="111535"/>
                </a:lnTo>
                <a:close/>
              </a:path>
              <a:path w="437514" h="579120">
                <a:moveTo>
                  <a:pt x="266315" y="401855"/>
                </a:moveTo>
                <a:lnTo>
                  <a:pt x="261195" y="420058"/>
                </a:lnTo>
                <a:lnTo>
                  <a:pt x="256667" y="442722"/>
                </a:lnTo>
                <a:lnTo>
                  <a:pt x="258994" y="447136"/>
                </a:lnTo>
                <a:lnTo>
                  <a:pt x="264429" y="457909"/>
                </a:lnTo>
                <a:lnTo>
                  <a:pt x="270650" y="471338"/>
                </a:lnTo>
                <a:lnTo>
                  <a:pt x="273020" y="477598"/>
                </a:lnTo>
                <a:lnTo>
                  <a:pt x="273706" y="456691"/>
                </a:lnTo>
                <a:lnTo>
                  <a:pt x="275336" y="422605"/>
                </a:lnTo>
                <a:lnTo>
                  <a:pt x="267295" y="404659"/>
                </a:lnTo>
                <a:lnTo>
                  <a:pt x="266315" y="401855"/>
                </a:lnTo>
                <a:close/>
              </a:path>
              <a:path w="437514" h="579120">
                <a:moveTo>
                  <a:pt x="259832" y="323521"/>
                </a:moveTo>
                <a:lnTo>
                  <a:pt x="254720" y="337922"/>
                </a:lnTo>
                <a:lnTo>
                  <a:pt x="250777" y="365593"/>
                </a:lnTo>
                <a:lnTo>
                  <a:pt x="252096" y="394376"/>
                </a:lnTo>
                <a:lnTo>
                  <a:pt x="256667" y="429310"/>
                </a:lnTo>
                <a:lnTo>
                  <a:pt x="260208" y="384223"/>
                </a:lnTo>
                <a:lnTo>
                  <a:pt x="260323" y="381609"/>
                </a:lnTo>
                <a:lnTo>
                  <a:pt x="260532" y="335431"/>
                </a:lnTo>
                <a:lnTo>
                  <a:pt x="259832" y="323521"/>
                </a:lnTo>
                <a:close/>
              </a:path>
              <a:path w="437514" h="579120">
                <a:moveTo>
                  <a:pt x="408305" y="251968"/>
                </a:moveTo>
                <a:lnTo>
                  <a:pt x="391229" y="254640"/>
                </a:lnTo>
                <a:lnTo>
                  <a:pt x="372856" y="259159"/>
                </a:lnTo>
                <a:lnTo>
                  <a:pt x="358173" y="263415"/>
                </a:lnTo>
                <a:lnTo>
                  <a:pt x="352171" y="265303"/>
                </a:lnTo>
                <a:lnTo>
                  <a:pt x="358302" y="268561"/>
                </a:lnTo>
                <a:lnTo>
                  <a:pt x="365410" y="271843"/>
                </a:lnTo>
                <a:lnTo>
                  <a:pt x="370566" y="275411"/>
                </a:lnTo>
                <a:lnTo>
                  <a:pt x="319476" y="296064"/>
                </a:lnTo>
                <a:lnTo>
                  <a:pt x="304419" y="299593"/>
                </a:lnTo>
                <a:lnTo>
                  <a:pt x="294012" y="324679"/>
                </a:lnTo>
                <a:lnTo>
                  <a:pt x="289845" y="335788"/>
                </a:lnTo>
                <a:lnTo>
                  <a:pt x="283344" y="342419"/>
                </a:lnTo>
                <a:lnTo>
                  <a:pt x="265938" y="354076"/>
                </a:lnTo>
                <a:lnTo>
                  <a:pt x="260548" y="372414"/>
                </a:lnTo>
                <a:lnTo>
                  <a:pt x="261683" y="388602"/>
                </a:lnTo>
                <a:lnTo>
                  <a:pt x="266315" y="401855"/>
                </a:lnTo>
                <a:lnTo>
                  <a:pt x="266509" y="401166"/>
                </a:lnTo>
                <a:lnTo>
                  <a:pt x="276490" y="384223"/>
                </a:lnTo>
                <a:lnTo>
                  <a:pt x="295021" y="367411"/>
                </a:lnTo>
                <a:lnTo>
                  <a:pt x="306611" y="350129"/>
                </a:lnTo>
                <a:lnTo>
                  <a:pt x="319738" y="340788"/>
                </a:lnTo>
                <a:lnTo>
                  <a:pt x="334793" y="332853"/>
                </a:lnTo>
                <a:lnTo>
                  <a:pt x="352171" y="319786"/>
                </a:lnTo>
                <a:lnTo>
                  <a:pt x="387778" y="281606"/>
                </a:lnTo>
                <a:lnTo>
                  <a:pt x="406838" y="268654"/>
                </a:lnTo>
                <a:lnTo>
                  <a:pt x="437388" y="258572"/>
                </a:lnTo>
                <a:lnTo>
                  <a:pt x="430343" y="256522"/>
                </a:lnTo>
                <a:lnTo>
                  <a:pt x="423227" y="254174"/>
                </a:lnTo>
                <a:lnTo>
                  <a:pt x="415921" y="252374"/>
                </a:lnTo>
                <a:lnTo>
                  <a:pt x="408305" y="251968"/>
                </a:lnTo>
                <a:close/>
              </a:path>
              <a:path w="437514" h="579120">
                <a:moveTo>
                  <a:pt x="199517" y="0"/>
                </a:moveTo>
                <a:lnTo>
                  <a:pt x="178031" y="72945"/>
                </a:lnTo>
                <a:lnTo>
                  <a:pt x="176263" y="122904"/>
                </a:lnTo>
                <a:lnTo>
                  <a:pt x="176142" y="129698"/>
                </a:lnTo>
                <a:lnTo>
                  <a:pt x="177455" y="187334"/>
                </a:lnTo>
                <a:lnTo>
                  <a:pt x="178094" y="202203"/>
                </a:lnTo>
                <a:lnTo>
                  <a:pt x="230631" y="371221"/>
                </a:lnTo>
                <a:lnTo>
                  <a:pt x="236109" y="319278"/>
                </a:lnTo>
                <a:lnTo>
                  <a:pt x="245331" y="225453"/>
                </a:lnTo>
                <a:lnTo>
                  <a:pt x="244837" y="212057"/>
                </a:lnTo>
                <a:lnTo>
                  <a:pt x="244895" y="192474"/>
                </a:lnTo>
                <a:lnTo>
                  <a:pt x="244568" y="190403"/>
                </a:lnTo>
                <a:lnTo>
                  <a:pt x="235048" y="141969"/>
                </a:lnTo>
                <a:lnTo>
                  <a:pt x="224099" y="93918"/>
                </a:lnTo>
                <a:lnTo>
                  <a:pt x="212121" y="46509"/>
                </a:lnTo>
                <a:lnTo>
                  <a:pt x="199517" y="0"/>
                </a:lnTo>
                <a:close/>
              </a:path>
              <a:path w="437514" h="579120">
                <a:moveTo>
                  <a:pt x="123571" y="26797"/>
                </a:moveTo>
                <a:lnTo>
                  <a:pt x="126317" y="72945"/>
                </a:lnTo>
                <a:lnTo>
                  <a:pt x="129303" y="113325"/>
                </a:lnTo>
                <a:lnTo>
                  <a:pt x="133985" y="156464"/>
                </a:lnTo>
                <a:lnTo>
                  <a:pt x="141350" y="163195"/>
                </a:lnTo>
                <a:lnTo>
                  <a:pt x="142367" y="169926"/>
                </a:lnTo>
                <a:lnTo>
                  <a:pt x="146173" y="204025"/>
                </a:lnTo>
                <a:lnTo>
                  <a:pt x="148717" y="238125"/>
                </a:lnTo>
                <a:lnTo>
                  <a:pt x="150884" y="275411"/>
                </a:lnTo>
                <a:lnTo>
                  <a:pt x="152781" y="306324"/>
                </a:lnTo>
                <a:lnTo>
                  <a:pt x="165271" y="335689"/>
                </a:lnTo>
                <a:lnTo>
                  <a:pt x="180721" y="347345"/>
                </a:lnTo>
                <a:lnTo>
                  <a:pt x="181689" y="306324"/>
                </a:lnTo>
                <a:lnTo>
                  <a:pt x="181594" y="296064"/>
                </a:lnTo>
                <a:lnTo>
                  <a:pt x="180026" y="247137"/>
                </a:lnTo>
                <a:lnTo>
                  <a:pt x="178094" y="202203"/>
                </a:lnTo>
                <a:lnTo>
                  <a:pt x="123571" y="26797"/>
                </a:lnTo>
                <a:close/>
              </a:path>
              <a:path w="437514" h="579120">
                <a:moveTo>
                  <a:pt x="384046" y="48420"/>
                </a:moveTo>
                <a:lnTo>
                  <a:pt x="355809" y="92351"/>
                </a:lnTo>
                <a:lnTo>
                  <a:pt x="333064" y="136111"/>
                </a:lnTo>
                <a:lnTo>
                  <a:pt x="311419" y="180244"/>
                </a:lnTo>
                <a:lnTo>
                  <a:pt x="269104" y="268900"/>
                </a:lnTo>
                <a:lnTo>
                  <a:pt x="257949" y="291456"/>
                </a:lnTo>
                <a:lnTo>
                  <a:pt x="259832" y="323521"/>
                </a:lnTo>
                <a:lnTo>
                  <a:pt x="265938" y="306324"/>
                </a:lnTo>
                <a:lnTo>
                  <a:pt x="295364" y="273825"/>
                </a:lnTo>
                <a:lnTo>
                  <a:pt x="323516" y="225028"/>
                </a:lnTo>
                <a:lnTo>
                  <a:pt x="346787" y="174396"/>
                </a:lnTo>
                <a:lnTo>
                  <a:pt x="361569" y="136398"/>
                </a:lnTo>
                <a:lnTo>
                  <a:pt x="368008" y="121787"/>
                </a:lnTo>
                <a:lnTo>
                  <a:pt x="377174" y="102949"/>
                </a:lnTo>
                <a:lnTo>
                  <a:pt x="385554" y="85373"/>
                </a:lnTo>
                <a:lnTo>
                  <a:pt x="389636" y="74549"/>
                </a:lnTo>
                <a:lnTo>
                  <a:pt x="389328" y="65633"/>
                </a:lnTo>
                <a:lnTo>
                  <a:pt x="387270" y="55419"/>
                </a:lnTo>
                <a:lnTo>
                  <a:pt x="384046" y="48420"/>
                </a:lnTo>
                <a:close/>
              </a:path>
              <a:path w="437514" h="579120">
                <a:moveTo>
                  <a:pt x="247247" y="207329"/>
                </a:moveTo>
                <a:lnTo>
                  <a:pt x="245951" y="219186"/>
                </a:lnTo>
                <a:lnTo>
                  <a:pt x="245331" y="225453"/>
                </a:lnTo>
                <a:lnTo>
                  <a:pt x="246309" y="251968"/>
                </a:lnTo>
                <a:lnTo>
                  <a:pt x="247269" y="313055"/>
                </a:lnTo>
                <a:lnTo>
                  <a:pt x="257949" y="291456"/>
                </a:lnTo>
                <a:lnTo>
                  <a:pt x="257711" y="287392"/>
                </a:lnTo>
                <a:lnTo>
                  <a:pt x="252255" y="238963"/>
                </a:lnTo>
                <a:lnTo>
                  <a:pt x="247247" y="207329"/>
                </a:lnTo>
                <a:close/>
              </a:path>
              <a:path w="437514" h="579120">
                <a:moveTo>
                  <a:pt x="254575" y="144618"/>
                </a:moveTo>
                <a:lnTo>
                  <a:pt x="248642" y="161576"/>
                </a:lnTo>
                <a:lnTo>
                  <a:pt x="244919" y="184642"/>
                </a:lnTo>
                <a:lnTo>
                  <a:pt x="244895" y="192474"/>
                </a:lnTo>
                <a:lnTo>
                  <a:pt x="247247" y="207329"/>
                </a:lnTo>
                <a:lnTo>
                  <a:pt x="251478" y="168632"/>
                </a:lnTo>
                <a:lnTo>
                  <a:pt x="254575" y="144618"/>
                </a:lnTo>
                <a:close/>
              </a:path>
              <a:path w="437514" h="579120">
                <a:moveTo>
                  <a:pt x="295021" y="33528"/>
                </a:moveTo>
                <a:lnTo>
                  <a:pt x="291973" y="40259"/>
                </a:lnTo>
                <a:lnTo>
                  <a:pt x="290956" y="48387"/>
                </a:lnTo>
                <a:lnTo>
                  <a:pt x="285750" y="54356"/>
                </a:lnTo>
                <a:lnTo>
                  <a:pt x="280543" y="59563"/>
                </a:lnTo>
                <a:lnTo>
                  <a:pt x="266954" y="61087"/>
                </a:lnTo>
                <a:lnTo>
                  <a:pt x="265938" y="67818"/>
                </a:lnTo>
                <a:lnTo>
                  <a:pt x="257986" y="118170"/>
                </a:lnTo>
                <a:lnTo>
                  <a:pt x="254575" y="144618"/>
                </a:lnTo>
                <a:lnTo>
                  <a:pt x="258087" y="134581"/>
                </a:lnTo>
                <a:lnTo>
                  <a:pt x="275336" y="95377"/>
                </a:lnTo>
                <a:lnTo>
                  <a:pt x="290234" y="79462"/>
                </a:lnTo>
                <a:lnTo>
                  <a:pt x="298799" y="66167"/>
                </a:lnTo>
                <a:lnTo>
                  <a:pt x="300553" y="52014"/>
                </a:lnTo>
                <a:lnTo>
                  <a:pt x="295021" y="33528"/>
                </a:lnTo>
                <a:close/>
              </a:path>
              <a:path w="437514" h="579120">
                <a:moveTo>
                  <a:pt x="0" y="88646"/>
                </a:moveTo>
                <a:lnTo>
                  <a:pt x="5206" y="102108"/>
                </a:lnTo>
                <a:lnTo>
                  <a:pt x="9398" y="108839"/>
                </a:lnTo>
                <a:lnTo>
                  <a:pt x="11223" y="111535"/>
                </a:lnTo>
                <a:lnTo>
                  <a:pt x="0" y="88646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99004" y="5579364"/>
            <a:ext cx="143256" cy="2148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27532" y="3476244"/>
            <a:ext cx="449580" cy="652780"/>
          </a:xfrm>
          <a:custGeom>
            <a:avLst/>
            <a:gdLst/>
            <a:ahLst/>
            <a:cxnLst/>
            <a:rect l="l" t="t" r="r" b="b"/>
            <a:pathLst>
              <a:path w="449580" h="652779">
                <a:moveTo>
                  <a:pt x="205085" y="614867"/>
                </a:moveTo>
                <a:lnTo>
                  <a:pt x="225323" y="652271"/>
                </a:lnTo>
                <a:lnTo>
                  <a:pt x="232532" y="650726"/>
                </a:lnTo>
                <a:lnTo>
                  <a:pt x="248551" y="646191"/>
                </a:lnTo>
                <a:lnTo>
                  <a:pt x="264971" y="638823"/>
                </a:lnTo>
                <a:lnTo>
                  <a:pt x="269181" y="633793"/>
                </a:lnTo>
                <a:lnTo>
                  <a:pt x="263104" y="633793"/>
                </a:lnTo>
                <a:lnTo>
                  <a:pt x="250271" y="633690"/>
                </a:lnTo>
                <a:lnTo>
                  <a:pt x="225323" y="621156"/>
                </a:lnTo>
                <a:lnTo>
                  <a:pt x="205085" y="614867"/>
                </a:lnTo>
                <a:close/>
              </a:path>
              <a:path w="449580" h="652779">
                <a:moveTo>
                  <a:pt x="273972" y="623946"/>
                </a:moveTo>
                <a:lnTo>
                  <a:pt x="263104" y="633793"/>
                </a:lnTo>
                <a:lnTo>
                  <a:pt x="269181" y="633793"/>
                </a:lnTo>
                <a:lnTo>
                  <a:pt x="273380" y="628776"/>
                </a:lnTo>
                <a:lnTo>
                  <a:pt x="273972" y="623946"/>
                </a:lnTo>
                <a:close/>
              </a:path>
              <a:path w="449580" h="652779">
                <a:moveTo>
                  <a:pt x="280629" y="537960"/>
                </a:moveTo>
                <a:lnTo>
                  <a:pt x="280187" y="552672"/>
                </a:lnTo>
                <a:lnTo>
                  <a:pt x="278033" y="590853"/>
                </a:lnTo>
                <a:lnTo>
                  <a:pt x="273972" y="623946"/>
                </a:lnTo>
                <a:lnTo>
                  <a:pt x="293674" y="606043"/>
                </a:lnTo>
                <a:lnTo>
                  <a:pt x="291397" y="590831"/>
                </a:lnTo>
                <a:lnTo>
                  <a:pt x="289129" y="575484"/>
                </a:lnTo>
                <a:lnTo>
                  <a:pt x="286461" y="560091"/>
                </a:lnTo>
                <a:lnTo>
                  <a:pt x="282994" y="544829"/>
                </a:lnTo>
                <a:lnTo>
                  <a:pt x="280629" y="537960"/>
                </a:lnTo>
                <a:close/>
              </a:path>
              <a:path w="449580" h="652779">
                <a:moveTo>
                  <a:pt x="11441" y="125511"/>
                </a:moveTo>
                <a:lnTo>
                  <a:pt x="21161" y="147230"/>
                </a:lnTo>
                <a:lnTo>
                  <a:pt x="33249" y="173916"/>
                </a:lnTo>
                <a:lnTo>
                  <a:pt x="63746" y="241104"/>
                </a:lnTo>
                <a:lnTo>
                  <a:pt x="84908" y="287959"/>
                </a:lnTo>
                <a:lnTo>
                  <a:pt x="105809" y="334934"/>
                </a:lnTo>
                <a:lnTo>
                  <a:pt x="126317" y="382160"/>
                </a:lnTo>
                <a:lnTo>
                  <a:pt x="146304" y="429767"/>
                </a:lnTo>
                <a:lnTo>
                  <a:pt x="146444" y="479681"/>
                </a:lnTo>
                <a:lnTo>
                  <a:pt x="143529" y="522115"/>
                </a:lnTo>
                <a:lnTo>
                  <a:pt x="143760" y="557275"/>
                </a:lnTo>
                <a:lnTo>
                  <a:pt x="153336" y="585366"/>
                </a:lnTo>
                <a:lnTo>
                  <a:pt x="178457" y="606591"/>
                </a:lnTo>
                <a:lnTo>
                  <a:pt x="205085" y="614867"/>
                </a:lnTo>
                <a:lnTo>
                  <a:pt x="185813" y="579246"/>
                </a:lnTo>
                <a:lnTo>
                  <a:pt x="166585" y="498601"/>
                </a:lnTo>
                <a:lnTo>
                  <a:pt x="183105" y="463163"/>
                </a:lnTo>
                <a:lnTo>
                  <a:pt x="182606" y="423402"/>
                </a:lnTo>
                <a:lnTo>
                  <a:pt x="171697" y="382855"/>
                </a:lnTo>
                <a:lnTo>
                  <a:pt x="169817" y="378026"/>
                </a:lnTo>
                <a:lnTo>
                  <a:pt x="166275" y="375118"/>
                </a:lnTo>
                <a:lnTo>
                  <a:pt x="150439" y="359600"/>
                </a:lnTo>
                <a:lnTo>
                  <a:pt x="137605" y="342653"/>
                </a:lnTo>
                <a:lnTo>
                  <a:pt x="127076" y="322325"/>
                </a:lnTo>
                <a:lnTo>
                  <a:pt x="120557" y="284339"/>
                </a:lnTo>
                <a:lnTo>
                  <a:pt x="112091" y="243866"/>
                </a:lnTo>
                <a:lnTo>
                  <a:pt x="97166" y="205520"/>
                </a:lnTo>
                <a:lnTo>
                  <a:pt x="71271" y="173916"/>
                </a:lnTo>
                <a:lnTo>
                  <a:pt x="29895" y="153669"/>
                </a:lnTo>
                <a:lnTo>
                  <a:pt x="24926" y="146057"/>
                </a:lnTo>
                <a:lnTo>
                  <a:pt x="19754" y="138398"/>
                </a:lnTo>
                <a:lnTo>
                  <a:pt x="14583" y="130595"/>
                </a:lnTo>
                <a:lnTo>
                  <a:pt x="11441" y="125511"/>
                </a:lnTo>
                <a:close/>
              </a:path>
              <a:path w="449580" h="652779">
                <a:moveTo>
                  <a:pt x="273720" y="452621"/>
                </a:moveTo>
                <a:lnTo>
                  <a:pt x="268441" y="473114"/>
                </a:lnTo>
                <a:lnTo>
                  <a:pt x="263766" y="498601"/>
                </a:lnTo>
                <a:lnTo>
                  <a:pt x="266168" y="503574"/>
                </a:lnTo>
                <a:lnTo>
                  <a:pt x="271775" y="515715"/>
                </a:lnTo>
                <a:lnTo>
                  <a:pt x="278184" y="530856"/>
                </a:lnTo>
                <a:lnTo>
                  <a:pt x="280629" y="537960"/>
                </a:lnTo>
                <a:lnTo>
                  <a:pt x="281338" y="514369"/>
                </a:lnTo>
                <a:lnTo>
                  <a:pt x="282994" y="475995"/>
                </a:lnTo>
                <a:lnTo>
                  <a:pt x="274733" y="455804"/>
                </a:lnTo>
                <a:lnTo>
                  <a:pt x="273720" y="452621"/>
                </a:lnTo>
                <a:close/>
              </a:path>
              <a:path w="449580" h="652779">
                <a:moveTo>
                  <a:pt x="267056" y="364495"/>
                </a:moveTo>
                <a:lnTo>
                  <a:pt x="261816" y="380601"/>
                </a:lnTo>
                <a:lnTo>
                  <a:pt x="257762" y="411749"/>
                </a:lnTo>
                <a:lnTo>
                  <a:pt x="259114" y="444160"/>
                </a:lnTo>
                <a:lnTo>
                  <a:pt x="263766" y="483488"/>
                </a:lnTo>
                <a:lnTo>
                  <a:pt x="267339" y="436432"/>
                </a:lnTo>
                <a:lnTo>
                  <a:pt x="267974" y="391159"/>
                </a:lnTo>
                <a:lnTo>
                  <a:pt x="267897" y="385659"/>
                </a:lnTo>
                <a:lnTo>
                  <a:pt x="267056" y="364495"/>
                </a:lnTo>
                <a:close/>
              </a:path>
              <a:path w="449580" h="652779">
                <a:moveTo>
                  <a:pt x="419684" y="283717"/>
                </a:moveTo>
                <a:lnTo>
                  <a:pt x="402111" y="286775"/>
                </a:lnTo>
                <a:lnTo>
                  <a:pt x="383238" y="291893"/>
                </a:lnTo>
                <a:lnTo>
                  <a:pt x="368170" y="296701"/>
                </a:lnTo>
                <a:lnTo>
                  <a:pt x="362013" y="298830"/>
                </a:lnTo>
                <a:lnTo>
                  <a:pt x="368318" y="302527"/>
                </a:lnTo>
                <a:lnTo>
                  <a:pt x="375627" y="306212"/>
                </a:lnTo>
                <a:lnTo>
                  <a:pt x="380937" y="310207"/>
                </a:lnTo>
                <a:lnTo>
                  <a:pt x="328373" y="333460"/>
                </a:lnTo>
                <a:lnTo>
                  <a:pt x="312889" y="337438"/>
                </a:lnTo>
                <a:lnTo>
                  <a:pt x="302210" y="365704"/>
                </a:lnTo>
                <a:lnTo>
                  <a:pt x="297940" y="378205"/>
                </a:lnTo>
                <a:lnTo>
                  <a:pt x="291267" y="385659"/>
                </a:lnTo>
                <a:lnTo>
                  <a:pt x="273380" y="398779"/>
                </a:lnTo>
                <a:lnTo>
                  <a:pt x="267824" y="419471"/>
                </a:lnTo>
                <a:lnTo>
                  <a:pt x="268976" y="437721"/>
                </a:lnTo>
                <a:lnTo>
                  <a:pt x="273720" y="452621"/>
                </a:lnTo>
                <a:lnTo>
                  <a:pt x="273915" y="451865"/>
                </a:lnTo>
                <a:lnTo>
                  <a:pt x="284192" y="432808"/>
                </a:lnTo>
                <a:lnTo>
                  <a:pt x="303276" y="413892"/>
                </a:lnTo>
                <a:lnTo>
                  <a:pt x="315155" y="394372"/>
                </a:lnTo>
                <a:lnTo>
                  <a:pt x="328639" y="383841"/>
                </a:lnTo>
                <a:lnTo>
                  <a:pt x="344125" y="374905"/>
                </a:lnTo>
                <a:lnTo>
                  <a:pt x="362013" y="360171"/>
                </a:lnTo>
                <a:lnTo>
                  <a:pt x="398591" y="317182"/>
                </a:lnTo>
                <a:lnTo>
                  <a:pt x="418179" y="302629"/>
                </a:lnTo>
                <a:lnTo>
                  <a:pt x="449580" y="291337"/>
                </a:lnTo>
                <a:lnTo>
                  <a:pt x="442353" y="288968"/>
                </a:lnTo>
                <a:lnTo>
                  <a:pt x="435027" y="286289"/>
                </a:lnTo>
                <a:lnTo>
                  <a:pt x="427504" y="284229"/>
                </a:lnTo>
                <a:lnTo>
                  <a:pt x="419684" y="283717"/>
                </a:lnTo>
                <a:close/>
              </a:path>
              <a:path w="449580" h="652779">
                <a:moveTo>
                  <a:pt x="205028" y="0"/>
                </a:moveTo>
                <a:lnTo>
                  <a:pt x="191634" y="27590"/>
                </a:lnTo>
                <a:lnTo>
                  <a:pt x="184156" y="68833"/>
                </a:lnTo>
                <a:lnTo>
                  <a:pt x="181211" y="119858"/>
                </a:lnTo>
                <a:lnTo>
                  <a:pt x="181405" y="177006"/>
                </a:lnTo>
                <a:lnTo>
                  <a:pt x="183062" y="227640"/>
                </a:lnTo>
                <a:lnTo>
                  <a:pt x="237070" y="418083"/>
                </a:lnTo>
                <a:lnTo>
                  <a:pt x="241828" y="369155"/>
                </a:lnTo>
                <a:lnTo>
                  <a:pt x="250575" y="271360"/>
                </a:lnTo>
                <a:lnTo>
                  <a:pt x="252179" y="254287"/>
                </a:lnTo>
                <a:lnTo>
                  <a:pt x="251737" y="241104"/>
                </a:lnTo>
                <a:lnTo>
                  <a:pt x="251724" y="217584"/>
                </a:lnTo>
                <a:lnTo>
                  <a:pt x="247697" y="192590"/>
                </a:lnTo>
                <a:lnTo>
                  <a:pt x="238373" y="143598"/>
                </a:lnTo>
                <a:lnTo>
                  <a:pt x="227953" y="95027"/>
                </a:lnTo>
                <a:lnTo>
                  <a:pt x="216738" y="47090"/>
                </a:lnTo>
                <a:lnTo>
                  <a:pt x="205028" y="0"/>
                </a:lnTo>
                <a:close/>
              </a:path>
              <a:path w="449580" h="652779">
                <a:moveTo>
                  <a:pt x="127076" y="30225"/>
                </a:moveTo>
                <a:lnTo>
                  <a:pt x="129882" y="82168"/>
                </a:lnTo>
                <a:lnTo>
                  <a:pt x="132937" y="127631"/>
                </a:lnTo>
                <a:lnTo>
                  <a:pt x="136690" y="168782"/>
                </a:lnTo>
                <a:lnTo>
                  <a:pt x="145237" y="183895"/>
                </a:lnTo>
                <a:lnTo>
                  <a:pt x="146304" y="191388"/>
                </a:lnTo>
                <a:lnTo>
                  <a:pt x="150221" y="229794"/>
                </a:lnTo>
                <a:lnTo>
                  <a:pt x="152839" y="268223"/>
                </a:lnTo>
                <a:lnTo>
                  <a:pt x="155057" y="310207"/>
                </a:lnTo>
                <a:lnTo>
                  <a:pt x="156984" y="345058"/>
                </a:lnTo>
                <a:lnTo>
                  <a:pt x="169817" y="378026"/>
                </a:lnTo>
                <a:lnTo>
                  <a:pt x="185813" y="391159"/>
                </a:lnTo>
                <a:lnTo>
                  <a:pt x="186944" y="347317"/>
                </a:lnTo>
                <a:lnTo>
                  <a:pt x="185660" y="294501"/>
                </a:lnTo>
                <a:lnTo>
                  <a:pt x="183351" y="236475"/>
                </a:lnTo>
                <a:lnTo>
                  <a:pt x="183062" y="227640"/>
                </a:lnTo>
                <a:lnTo>
                  <a:pt x="127076" y="30225"/>
                </a:lnTo>
                <a:close/>
              </a:path>
              <a:path w="449580" h="652779">
                <a:moveTo>
                  <a:pt x="394750" y="54568"/>
                </a:moveTo>
                <a:lnTo>
                  <a:pt x="365738" y="104020"/>
                </a:lnTo>
                <a:lnTo>
                  <a:pt x="342354" y="153303"/>
                </a:lnTo>
                <a:lnTo>
                  <a:pt x="320097" y="203009"/>
                </a:lnTo>
                <a:lnTo>
                  <a:pt x="276589" y="302845"/>
                </a:lnTo>
                <a:lnTo>
                  <a:pt x="265078" y="328347"/>
                </a:lnTo>
                <a:lnTo>
                  <a:pt x="266081" y="339970"/>
                </a:lnTo>
                <a:lnTo>
                  <a:pt x="267056" y="364495"/>
                </a:lnTo>
                <a:lnTo>
                  <a:pt x="273380" y="345058"/>
                </a:lnTo>
                <a:lnTo>
                  <a:pt x="303597" y="308385"/>
                </a:lnTo>
                <a:lnTo>
                  <a:pt x="332514" y="253412"/>
                </a:lnTo>
                <a:lnTo>
                  <a:pt x="356426" y="196415"/>
                </a:lnTo>
                <a:lnTo>
                  <a:pt x="371627" y="153669"/>
                </a:lnTo>
                <a:lnTo>
                  <a:pt x="378232" y="137203"/>
                </a:lnTo>
                <a:lnTo>
                  <a:pt x="387642" y="115950"/>
                </a:lnTo>
                <a:lnTo>
                  <a:pt x="396251" y="96127"/>
                </a:lnTo>
                <a:lnTo>
                  <a:pt x="400456" y="83946"/>
                </a:lnTo>
                <a:lnTo>
                  <a:pt x="400156" y="73963"/>
                </a:lnTo>
                <a:lnTo>
                  <a:pt x="398054" y="62468"/>
                </a:lnTo>
                <a:lnTo>
                  <a:pt x="394750" y="54568"/>
                </a:lnTo>
                <a:close/>
              </a:path>
              <a:path w="449580" h="652779">
                <a:moveTo>
                  <a:pt x="254189" y="232890"/>
                </a:moveTo>
                <a:lnTo>
                  <a:pt x="252179" y="254287"/>
                </a:lnTo>
                <a:lnTo>
                  <a:pt x="253166" y="283717"/>
                </a:lnTo>
                <a:lnTo>
                  <a:pt x="254152" y="352551"/>
                </a:lnTo>
                <a:lnTo>
                  <a:pt x="265078" y="328347"/>
                </a:lnTo>
                <a:lnTo>
                  <a:pt x="261852" y="290989"/>
                </a:lnTo>
                <a:lnTo>
                  <a:pt x="255624" y="241792"/>
                </a:lnTo>
                <a:lnTo>
                  <a:pt x="254189" y="232890"/>
                </a:lnTo>
                <a:close/>
              </a:path>
              <a:path w="449580" h="652779">
                <a:moveTo>
                  <a:pt x="261590" y="163187"/>
                </a:moveTo>
                <a:lnTo>
                  <a:pt x="255580" y="182023"/>
                </a:lnTo>
                <a:lnTo>
                  <a:pt x="251752" y="207994"/>
                </a:lnTo>
                <a:lnTo>
                  <a:pt x="251724" y="217584"/>
                </a:lnTo>
                <a:lnTo>
                  <a:pt x="254189" y="232890"/>
                </a:lnTo>
                <a:lnTo>
                  <a:pt x="255163" y="222524"/>
                </a:lnTo>
                <a:lnTo>
                  <a:pt x="260294" y="173751"/>
                </a:lnTo>
                <a:lnTo>
                  <a:pt x="261590" y="163187"/>
                </a:lnTo>
                <a:close/>
              </a:path>
              <a:path w="449580" h="652779">
                <a:moveTo>
                  <a:pt x="303276" y="37718"/>
                </a:moveTo>
                <a:lnTo>
                  <a:pt x="301175" y="43678"/>
                </a:lnTo>
                <a:lnTo>
                  <a:pt x="299275" y="49863"/>
                </a:lnTo>
                <a:lnTo>
                  <a:pt x="296975" y="55881"/>
                </a:lnTo>
                <a:lnTo>
                  <a:pt x="293674" y="61340"/>
                </a:lnTo>
                <a:lnTo>
                  <a:pt x="288328" y="67182"/>
                </a:lnTo>
                <a:lnTo>
                  <a:pt x="274447" y="68833"/>
                </a:lnTo>
                <a:lnTo>
                  <a:pt x="273380" y="76453"/>
                </a:lnTo>
                <a:lnTo>
                  <a:pt x="266211" y="125511"/>
                </a:lnTo>
                <a:lnTo>
                  <a:pt x="261590" y="163187"/>
                </a:lnTo>
                <a:lnTo>
                  <a:pt x="265282" y="151615"/>
                </a:lnTo>
                <a:lnTo>
                  <a:pt x="282994" y="107441"/>
                </a:lnTo>
                <a:lnTo>
                  <a:pt x="298327" y="89475"/>
                </a:lnTo>
                <a:lnTo>
                  <a:pt x="307151" y="74485"/>
                </a:lnTo>
                <a:lnTo>
                  <a:pt x="308966" y="58543"/>
                </a:lnTo>
                <a:lnTo>
                  <a:pt x="303276" y="37718"/>
                </a:lnTo>
                <a:close/>
              </a:path>
              <a:path w="449580" h="652779">
                <a:moveTo>
                  <a:pt x="0" y="99948"/>
                </a:moveTo>
                <a:lnTo>
                  <a:pt x="5334" y="115061"/>
                </a:lnTo>
                <a:lnTo>
                  <a:pt x="9613" y="122554"/>
                </a:lnTo>
                <a:lnTo>
                  <a:pt x="11441" y="125511"/>
                </a:lnTo>
                <a:lnTo>
                  <a:pt x="0" y="99948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30580" y="3770376"/>
            <a:ext cx="300228" cy="3581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60320" y="4273296"/>
            <a:ext cx="439420" cy="652780"/>
          </a:xfrm>
          <a:custGeom>
            <a:avLst/>
            <a:gdLst/>
            <a:ahLst/>
            <a:cxnLst/>
            <a:rect l="l" t="t" r="r" b="b"/>
            <a:pathLst>
              <a:path w="439419" h="652779">
                <a:moveTo>
                  <a:pt x="200182" y="614857"/>
                </a:moveTo>
                <a:lnTo>
                  <a:pt x="219963" y="652271"/>
                </a:lnTo>
                <a:lnTo>
                  <a:pt x="227002" y="650726"/>
                </a:lnTo>
                <a:lnTo>
                  <a:pt x="242649" y="646191"/>
                </a:lnTo>
                <a:lnTo>
                  <a:pt x="258700" y="638823"/>
                </a:lnTo>
                <a:lnTo>
                  <a:pt x="262833" y="633793"/>
                </a:lnTo>
                <a:lnTo>
                  <a:pt x="256825" y="633793"/>
                </a:lnTo>
                <a:lnTo>
                  <a:pt x="244312" y="633690"/>
                </a:lnTo>
                <a:lnTo>
                  <a:pt x="219963" y="621156"/>
                </a:lnTo>
                <a:lnTo>
                  <a:pt x="200182" y="614857"/>
                </a:lnTo>
                <a:close/>
              </a:path>
              <a:path w="439419" h="652779">
                <a:moveTo>
                  <a:pt x="267542" y="623818"/>
                </a:moveTo>
                <a:lnTo>
                  <a:pt x="256825" y="633793"/>
                </a:lnTo>
                <a:lnTo>
                  <a:pt x="262833" y="633793"/>
                </a:lnTo>
                <a:lnTo>
                  <a:pt x="266954" y="628776"/>
                </a:lnTo>
                <a:lnTo>
                  <a:pt x="267542" y="623818"/>
                </a:lnTo>
                <a:close/>
              </a:path>
              <a:path w="439419" h="652779">
                <a:moveTo>
                  <a:pt x="273966" y="538016"/>
                </a:moveTo>
                <a:lnTo>
                  <a:pt x="273542" y="552672"/>
                </a:lnTo>
                <a:lnTo>
                  <a:pt x="271456" y="590831"/>
                </a:lnTo>
                <a:lnTo>
                  <a:pt x="267542" y="623818"/>
                </a:lnTo>
                <a:lnTo>
                  <a:pt x="286638" y="606043"/>
                </a:lnTo>
                <a:lnTo>
                  <a:pt x="282241" y="575484"/>
                </a:lnTo>
                <a:lnTo>
                  <a:pt x="279620" y="560091"/>
                </a:lnTo>
                <a:lnTo>
                  <a:pt x="276225" y="544829"/>
                </a:lnTo>
                <a:lnTo>
                  <a:pt x="273966" y="538016"/>
                </a:lnTo>
                <a:close/>
              </a:path>
              <a:path w="439419" h="652779">
                <a:moveTo>
                  <a:pt x="11177" y="125507"/>
                </a:moveTo>
                <a:lnTo>
                  <a:pt x="20677" y="147230"/>
                </a:lnTo>
                <a:lnTo>
                  <a:pt x="32485" y="173916"/>
                </a:lnTo>
                <a:lnTo>
                  <a:pt x="62271" y="241104"/>
                </a:lnTo>
                <a:lnTo>
                  <a:pt x="82935" y="287959"/>
                </a:lnTo>
                <a:lnTo>
                  <a:pt x="103342" y="334934"/>
                </a:lnTo>
                <a:lnTo>
                  <a:pt x="123364" y="382160"/>
                </a:lnTo>
                <a:lnTo>
                  <a:pt x="142875" y="429767"/>
                </a:lnTo>
                <a:lnTo>
                  <a:pt x="142993" y="479681"/>
                </a:lnTo>
                <a:lnTo>
                  <a:pt x="140142" y="522115"/>
                </a:lnTo>
                <a:lnTo>
                  <a:pt x="140366" y="557276"/>
                </a:lnTo>
                <a:lnTo>
                  <a:pt x="149714" y="585366"/>
                </a:lnTo>
                <a:lnTo>
                  <a:pt x="174231" y="606591"/>
                </a:lnTo>
                <a:lnTo>
                  <a:pt x="200182" y="614857"/>
                </a:lnTo>
                <a:lnTo>
                  <a:pt x="181356" y="579246"/>
                </a:lnTo>
                <a:lnTo>
                  <a:pt x="162687" y="498601"/>
                </a:lnTo>
                <a:lnTo>
                  <a:pt x="178792" y="463163"/>
                </a:lnTo>
                <a:lnTo>
                  <a:pt x="178276" y="423402"/>
                </a:lnTo>
                <a:lnTo>
                  <a:pt x="167616" y="382855"/>
                </a:lnTo>
                <a:lnTo>
                  <a:pt x="165794" y="378048"/>
                </a:lnTo>
                <a:lnTo>
                  <a:pt x="162315" y="375118"/>
                </a:lnTo>
                <a:lnTo>
                  <a:pt x="146859" y="359600"/>
                </a:lnTo>
                <a:lnTo>
                  <a:pt x="134332" y="342653"/>
                </a:lnTo>
                <a:lnTo>
                  <a:pt x="124079" y="322325"/>
                </a:lnTo>
                <a:lnTo>
                  <a:pt x="117723" y="284339"/>
                </a:lnTo>
                <a:lnTo>
                  <a:pt x="109448" y="243866"/>
                </a:lnTo>
                <a:lnTo>
                  <a:pt x="94863" y="205520"/>
                </a:lnTo>
                <a:lnTo>
                  <a:pt x="69580" y="173916"/>
                </a:lnTo>
                <a:lnTo>
                  <a:pt x="29210" y="153669"/>
                </a:lnTo>
                <a:lnTo>
                  <a:pt x="24364" y="146057"/>
                </a:lnTo>
                <a:lnTo>
                  <a:pt x="19304" y="138398"/>
                </a:lnTo>
                <a:lnTo>
                  <a:pt x="14243" y="130595"/>
                </a:lnTo>
                <a:lnTo>
                  <a:pt x="11177" y="125507"/>
                </a:lnTo>
                <a:close/>
              </a:path>
              <a:path w="439419" h="652779">
                <a:moveTo>
                  <a:pt x="267214" y="452664"/>
                </a:moveTo>
                <a:lnTo>
                  <a:pt x="262086" y="473114"/>
                </a:lnTo>
                <a:lnTo>
                  <a:pt x="257556" y="498601"/>
                </a:lnTo>
                <a:lnTo>
                  <a:pt x="259901" y="503574"/>
                </a:lnTo>
                <a:lnTo>
                  <a:pt x="265366" y="515715"/>
                </a:lnTo>
                <a:lnTo>
                  <a:pt x="271593" y="530856"/>
                </a:lnTo>
                <a:lnTo>
                  <a:pt x="273966" y="538016"/>
                </a:lnTo>
                <a:lnTo>
                  <a:pt x="274651" y="514369"/>
                </a:lnTo>
                <a:lnTo>
                  <a:pt x="276225" y="475995"/>
                </a:lnTo>
                <a:lnTo>
                  <a:pt x="268186" y="455804"/>
                </a:lnTo>
                <a:lnTo>
                  <a:pt x="267214" y="452664"/>
                </a:lnTo>
                <a:close/>
              </a:path>
              <a:path w="439419" h="652779">
                <a:moveTo>
                  <a:pt x="260745" y="364508"/>
                </a:moveTo>
                <a:lnTo>
                  <a:pt x="255609" y="380601"/>
                </a:lnTo>
                <a:lnTo>
                  <a:pt x="251634" y="411749"/>
                </a:lnTo>
                <a:lnTo>
                  <a:pt x="252970" y="444160"/>
                </a:lnTo>
                <a:lnTo>
                  <a:pt x="257556" y="483488"/>
                </a:lnTo>
                <a:lnTo>
                  <a:pt x="261033" y="436432"/>
                </a:lnTo>
                <a:lnTo>
                  <a:pt x="261645" y="391159"/>
                </a:lnTo>
                <a:lnTo>
                  <a:pt x="261569" y="385659"/>
                </a:lnTo>
                <a:lnTo>
                  <a:pt x="260745" y="364508"/>
                </a:lnTo>
                <a:close/>
              </a:path>
              <a:path w="439419" h="652779">
                <a:moveTo>
                  <a:pt x="409702" y="283717"/>
                </a:moveTo>
                <a:lnTo>
                  <a:pt x="392553" y="286775"/>
                </a:lnTo>
                <a:lnTo>
                  <a:pt x="374142" y="291893"/>
                </a:lnTo>
                <a:lnTo>
                  <a:pt x="359445" y="296701"/>
                </a:lnTo>
                <a:lnTo>
                  <a:pt x="353441" y="298830"/>
                </a:lnTo>
                <a:lnTo>
                  <a:pt x="359574" y="302527"/>
                </a:lnTo>
                <a:lnTo>
                  <a:pt x="366696" y="306212"/>
                </a:lnTo>
                <a:lnTo>
                  <a:pt x="371889" y="310207"/>
                </a:lnTo>
                <a:lnTo>
                  <a:pt x="320587" y="333460"/>
                </a:lnTo>
                <a:lnTo>
                  <a:pt x="305435" y="337438"/>
                </a:lnTo>
                <a:lnTo>
                  <a:pt x="295028" y="365704"/>
                </a:lnTo>
                <a:lnTo>
                  <a:pt x="290861" y="378206"/>
                </a:lnTo>
                <a:lnTo>
                  <a:pt x="284360" y="385659"/>
                </a:lnTo>
                <a:lnTo>
                  <a:pt x="266954" y="398779"/>
                </a:lnTo>
                <a:lnTo>
                  <a:pt x="261491" y="419471"/>
                </a:lnTo>
                <a:lnTo>
                  <a:pt x="262588" y="437721"/>
                </a:lnTo>
                <a:lnTo>
                  <a:pt x="267214" y="452664"/>
                </a:lnTo>
                <a:lnTo>
                  <a:pt x="267414" y="451865"/>
                </a:lnTo>
                <a:lnTo>
                  <a:pt x="277433" y="432808"/>
                </a:lnTo>
                <a:lnTo>
                  <a:pt x="296037" y="413892"/>
                </a:lnTo>
                <a:lnTo>
                  <a:pt x="307649" y="394372"/>
                </a:lnTo>
                <a:lnTo>
                  <a:pt x="320833" y="383841"/>
                </a:lnTo>
                <a:lnTo>
                  <a:pt x="335970" y="374905"/>
                </a:lnTo>
                <a:lnTo>
                  <a:pt x="353441" y="360171"/>
                </a:lnTo>
                <a:lnTo>
                  <a:pt x="389175" y="317182"/>
                </a:lnTo>
                <a:lnTo>
                  <a:pt x="408287" y="302629"/>
                </a:lnTo>
                <a:lnTo>
                  <a:pt x="438912" y="291337"/>
                </a:lnTo>
                <a:lnTo>
                  <a:pt x="431847" y="288968"/>
                </a:lnTo>
                <a:lnTo>
                  <a:pt x="424688" y="286289"/>
                </a:lnTo>
                <a:lnTo>
                  <a:pt x="417337" y="284229"/>
                </a:lnTo>
                <a:lnTo>
                  <a:pt x="409702" y="283717"/>
                </a:lnTo>
                <a:close/>
              </a:path>
              <a:path w="439419" h="652779">
                <a:moveTo>
                  <a:pt x="200152" y="0"/>
                </a:moveTo>
                <a:lnTo>
                  <a:pt x="187066" y="27590"/>
                </a:lnTo>
                <a:lnTo>
                  <a:pt x="179764" y="68833"/>
                </a:lnTo>
                <a:lnTo>
                  <a:pt x="176892" y="119858"/>
                </a:lnTo>
                <a:lnTo>
                  <a:pt x="177085" y="177006"/>
                </a:lnTo>
                <a:lnTo>
                  <a:pt x="178705" y="227656"/>
                </a:lnTo>
                <a:lnTo>
                  <a:pt x="231394" y="418083"/>
                </a:lnTo>
                <a:lnTo>
                  <a:pt x="236069" y="369155"/>
                </a:lnTo>
                <a:lnTo>
                  <a:pt x="240387" y="320242"/>
                </a:lnTo>
                <a:lnTo>
                  <a:pt x="244643" y="271360"/>
                </a:lnTo>
                <a:lnTo>
                  <a:pt x="246226" y="254134"/>
                </a:lnTo>
                <a:lnTo>
                  <a:pt x="245799" y="241104"/>
                </a:lnTo>
                <a:lnTo>
                  <a:pt x="245782" y="217718"/>
                </a:lnTo>
                <a:lnTo>
                  <a:pt x="241828" y="192590"/>
                </a:lnTo>
                <a:lnTo>
                  <a:pt x="232721" y="143598"/>
                </a:lnTo>
                <a:lnTo>
                  <a:pt x="222544" y="95027"/>
                </a:lnTo>
                <a:lnTo>
                  <a:pt x="211590" y="47090"/>
                </a:lnTo>
                <a:lnTo>
                  <a:pt x="200152" y="0"/>
                </a:lnTo>
                <a:close/>
              </a:path>
              <a:path w="439419" h="652779">
                <a:moveTo>
                  <a:pt x="124079" y="30225"/>
                </a:moveTo>
                <a:lnTo>
                  <a:pt x="126825" y="82168"/>
                </a:lnTo>
                <a:lnTo>
                  <a:pt x="129811" y="127631"/>
                </a:lnTo>
                <a:lnTo>
                  <a:pt x="133477" y="168782"/>
                </a:lnTo>
                <a:lnTo>
                  <a:pt x="141731" y="183895"/>
                </a:lnTo>
                <a:lnTo>
                  <a:pt x="142875" y="191388"/>
                </a:lnTo>
                <a:lnTo>
                  <a:pt x="146681" y="229794"/>
                </a:lnTo>
                <a:lnTo>
                  <a:pt x="149225" y="268224"/>
                </a:lnTo>
                <a:lnTo>
                  <a:pt x="151391" y="310207"/>
                </a:lnTo>
                <a:lnTo>
                  <a:pt x="153288" y="345058"/>
                </a:lnTo>
                <a:lnTo>
                  <a:pt x="165794" y="378048"/>
                </a:lnTo>
                <a:lnTo>
                  <a:pt x="181356" y="391159"/>
                </a:lnTo>
                <a:lnTo>
                  <a:pt x="182481" y="347317"/>
                </a:lnTo>
                <a:lnTo>
                  <a:pt x="181238" y="294501"/>
                </a:lnTo>
                <a:lnTo>
                  <a:pt x="178987" y="236475"/>
                </a:lnTo>
                <a:lnTo>
                  <a:pt x="178705" y="227656"/>
                </a:lnTo>
                <a:lnTo>
                  <a:pt x="124079" y="30225"/>
                </a:lnTo>
                <a:close/>
              </a:path>
              <a:path w="439419" h="652779">
                <a:moveTo>
                  <a:pt x="385441" y="54568"/>
                </a:moveTo>
                <a:lnTo>
                  <a:pt x="357089" y="104020"/>
                </a:lnTo>
                <a:lnTo>
                  <a:pt x="334245" y="153303"/>
                </a:lnTo>
                <a:lnTo>
                  <a:pt x="312515" y="203009"/>
                </a:lnTo>
                <a:lnTo>
                  <a:pt x="270057" y="302845"/>
                </a:lnTo>
                <a:lnTo>
                  <a:pt x="258811" y="328371"/>
                </a:lnTo>
                <a:lnTo>
                  <a:pt x="259790" y="339970"/>
                </a:lnTo>
                <a:lnTo>
                  <a:pt x="260745" y="364508"/>
                </a:lnTo>
                <a:lnTo>
                  <a:pt x="266954" y="345058"/>
                </a:lnTo>
                <a:lnTo>
                  <a:pt x="296402" y="308385"/>
                </a:lnTo>
                <a:lnTo>
                  <a:pt x="324612" y="253412"/>
                </a:lnTo>
                <a:lnTo>
                  <a:pt x="347964" y="196415"/>
                </a:lnTo>
                <a:lnTo>
                  <a:pt x="362838" y="153669"/>
                </a:lnTo>
                <a:lnTo>
                  <a:pt x="369278" y="137203"/>
                </a:lnTo>
                <a:lnTo>
                  <a:pt x="378444" y="115950"/>
                </a:lnTo>
                <a:lnTo>
                  <a:pt x="386824" y="96127"/>
                </a:lnTo>
                <a:lnTo>
                  <a:pt x="390906" y="83946"/>
                </a:lnTo>
                <a:lnTo>
                  <a:pt x="390671" y="73963"/>
                </a:lnTo>
                <a:lnTo>
                  <a:pt x="388651" y="62468"/>
                </a:lnTo>
                <a:lnTo>
                  <a:pt x="385441" y="54568"/>
                </a:lnTo>
                <a:close/>
              </a:path>
              <a:path w="439419" h="652779">
                <a:moveTo>
                  <a:pt x="248176" y="232929"/>
                </a:moveTo>
                <a:lnTo>
                  <a:pt x="246226" y="254134"/>
                </a:lnTo>
                <a:lnTo>
                  <a:pt x="247196" y="283717"/>
                </a:lnTo>
                <a:lnTo>
                  <a:pt x="248157" y="352551"/>
                </a:lnTo>
                <a:lnTo>
                  <a:pt x="258811" y="328371"/>
                </a:lnTo>
                <a:lnTo>
                  <a:pt x="255656" y="290989"/>
                </a:lnTo>
                <a:lnTo>
                  <a:pt x="249570" y="241792"/>
                </a:lnTo>
                <a:lnTo>
                  <a:pt x="248176" y="232929"/>
                </a:lnTo>
                <a:close/>
              </a:path>
              <a:path w="439419" h="652779">
                <a:moveTo>
                  <a:pt x="255440" y="163001"/>
                </a:moveTo>
                <a:lnTo>
                  <a:pt x="249531" y="182023"/>
                </a:lnTo>
                <a:lnTo>
                  <a:pt x="245808" y="207994"/>
                </a:lnTo>
                <a:lnTo>
                  <a:pt x="245782" y="217718"/>
                </a:lnTo>
                <a:lnTo>
                  <a:pt x="248176" y="232929"/>
                </a:lnTo>
                <a:lnTo>
                  <a:pt x="249132" y="222524"/>
                </a:lnTo>
                <a:lnTo>
                  <a:pt x="254150" y="173751"/>
                </a:lnTo>
                <a:lnTo>
                  <a:pt x="255440" y="163001"/>
                </a:lnTo>
                <a:close/>
              </a:path>
              <a:path w="439419" h="652779">
                <a:moveTo>
                  <a:pt x="296037" y="37718"/>
                </a:moveTo>
                <a:lnTo>
                  <a:pt x="294032" y="43678"/>
                </a:lnTo>
                <a:lnTo>
                  <a:pt x="292195" y="49863"/>
                </a:lnTo>
                <a:lnTo>
                  <a:pt x="289929" y="55881"/>
                </a:lnTo>
                <a:lnTo>
                  <a:pt x="286638" y="61340"/>
                </a:lnTo>
                <a:lnTo>
                  <a:pt x="281431" y="67182"/>
                </a:lnTo>
                <a:lnTo>
                  <a:pt x="267969" y="68833"/>
                </a:lnTo>
                <a:lnTo>
                  <a:pt x="266954" y="76453"/>
                </a:lnTo>
                <a:lnTo>
                  <a:pt x="259938" y="125507"/>
                </a:lnTo>
                <a:lnTo>
                  <a:pt x="255440" y="163001"/>
                </a:lnTo>
                <a:lnTo>
                  <a:pt x="258976" y="151615"/>
                </a:lnTo>
                <a:lnTo>
                  <a:pt x="276225" y="107441"/>
                </a:lnTo>
                <a:lnTo>
                  <a:pt x="291214" y="89475"/>
                </a:lnTo>
                <a:lnTo>
                  <a:pt x="299847" y="74485"/>
                </a:lnTo>
                <a:lnTo>
                  <a:pt x="301621" y="58543"/>
                </a:lnTo>
                <a:lnTo>
                  <a:pt x="296037" y="37718"/>
                </a:lnTo>
                <a:close/>
              </a:path>
              <a:path w="439419" h="652779">
                <a:moveTo>
                  <a:pt x="0" y="99948"/>
                </a:moveTo>
                <a:lnTo>
                  <a:pt x="5206" y="115061"/>
                </a:lnTo>
                <a:lnTo>
                  <a:pt x="9398" y="122554"/>
                </a:lnTo>
                <a:lnTo>
                  <a:pt x="11177" y="125507"/>
                </a:lnTo>
                <a:lnTo>
                  <a:pt x="0" y="99948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63367" y="4565903"/>
            <a:ext cx="294131" cy="3596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982167" y="1829561"/>
            <a:ext cx="711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7" baseline="-20833" dirty="0">
                <a:latin typeface="Calibri"/>
                <a:cs typeface="Calibri"/>
              </a:rPr>
              <a:t>1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baseline="-20833" dirty="0">
                <a:latin typeface="Calibri"/>
                <a:cs typeface="Calibri"/>
              </a:rPr>
              <a:t>1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80541" y="1176909"/>
            <a:ext cx="863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7980" algn="l"/>
                <a:tab pos="655955" algn="l"/>
              </a:tabLst>
            </a:pP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baseline="-20833" dirty="0">
                <a:latin typeface="Calibri"/>
                <a:cs typeface="Calibri"/>
              </a:rPr>
              <a:t>1	</a:t>
            </a:r>
            <a:r>
              <a:rPr sz="1800" dirty="0">
                <a:latin typeface="Calibri"/>
                <a:cs typeface="Calibri"/>
              </a:rPr>
              <a:t>x	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baseline="-20833" dirty="0">
                <a:latin typeface="Calibri"/>
                <a:cs typeface="Calibri"/>
              </a:rPr>
              <a:t>2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231140" y="17780"/>
            <a:ext cx="3086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/>
              <a:t>CONVENTIONAL</a:t>
            </a:r>
            <a:r>
              <a:rPr sz="1800" spc="-30" dirty="0"/>
              <a:t> </a:t>
            </a:r>
            <a:r>
              <a:rPr sz="1800" spc="-15" dirty="0"/>
              <a:t>BACKCROSSING</a:t>
            </a:r>
            <a:endParaRPr sz="1800"/>
          </a:p>
        </p:txBody>
      </p:sp>
      <p:sp>
        <p:nvSpPr>
          <p:cNvPr id="48" name="object 48"/>
          <p:cNvSpPr txBox="1"/>
          <p:nvPr/>
        </p:nvSpPr>
        <p:spPr>
          <a:xfrm>
            <a:off x="1280541" y="2479040"/>
            <a:ext cx="387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BC1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836420" y="1594103"/>
            <a:ext cx="76200" cy="288290"/>
          </a:xfrm>
          <a:custGeom>
            <a:avLst/>
            <a:gdLst/>
            <a:ahLst/>
            <a:cxnLst/>
            <a:rect l="l" t="t" r="r" b="b"/>
            <a:pathLst>
              <a:path w="76200" h="288289">
                <a:moveTo>
                  <a:pt x="31750" y="211836"/>
                </a:moveTo>
                <a:lnTo>
                  <a:pt x="0" y="211836"/>
                </a:lnTo>
                <a:lnTo>
                  <a:pt x="38100" y="288036"/>
                </a:lnTo>
                <a:lnTo>
                  <a:pt x="69850" y="224536"/>
                </a:lnTo>
                <a:lnTo>
                  <a:pt x="31750" y="224536"/>
                </a:lnTo>
                <a:lnTo>
                  <a:pt x="31750" y="211836"/>
                </a:lnTo>
                <a:close/>
              </a:path>
              <a:path w="76200" h="288289">
                <a:moveTo>
                  <a:pt x="44450" y="0"/>
                </a:moveTo>
                <a:lnTo>
                  <a:pt x="31750" y="0"/>
                </a:lnTo>
                <a:lnTo>
                  <a:pt x="31750" y="224536"/>
                </a:lnTo>
                <a:lnTo>
                  <a:pt x="44450" y="224536"/>
                </a:lnTo>
                <a:lnTo>
                  <a:pt x="44450" y="0"/>
                </a:lnTo>
                <a:close/>
              </a:path>
              <a:path w="76200" h="288289">
                <a:moveTo>
                  <a:pt x="76200" y="211836"/>
                </a:moveTo>
                <a:lnTo>
                  <a:pt x="44450" y="211836"/>
                </a:lnTo>
                <a:lnTo>
                  <a:pt x="44450" y="224536"/>
                </a:lnTo>
                <a:lnTo>
                  <a:pt x="69850" y="224536"/>
                </a:lnTo>
                <a:lnTo>
                  <a:pt x="76200" y="2118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37716" y="2246376"/>
            <a:ext cx="76200" cy="289560"/>
          </a:xfrm>
          <a:custGeom>
            <a:avLst/>
            <a:gdLst/>
            <a:ahLst/>
            <a:cxnLst/>
            <a:rect l="l" t="t" r="r" b="b"/>
            <a:pathLst>
              <a:path w="76200" h="289560">
                <a:moveTo>
                  <a:pt x="31750" y="213360"/>
                </a:moveTo>
                <a:lnTo>
                  <a:pt x="0" y="213360"/>
                </a:lnTo>
                <a:lnTo>
                  <a:pt x="38100" y="289560"/>
                </a:lnTo>
                <a:lnTo>
                  <a:pt x="69850" y="226060"/>
                </a:lnTo>
                <a:lnTo>
                  <a:pt x="31750" y="226060"/>
                </a:lnTo>
                <a:lnTo>
                  <a:pt x="31750" y="213360"/>
                </a:lnTo>
                <a:close/>
              </a:path>
              <a:path w="76200" h="289560">
                <a:moveTo>
                  <a:pt x="44450" y="0"/>
                </a:moveTo>
                <a:lnTo>
                  <a:pt x="31750" y="0"/>
                </a:lnTo>
                <a:lnTo>
                  <a:pt x="31750" y="226060"/>
                </a:lnTo>
                <a:lnTo>
                  <a:pt x="44450" y="226060"/>
                </a:lnTo>
                <a:lnTo>
                  <a:pt x="44450" y="0"/>
                </a:lnTo>
                <a:close/>
              </a:path>
              <a:path w="76200" h="289560">
                <a:moveTo>
                  <a:pt x="76200" y="213360"/>
                </a:moveTo>
                <a:lnTo>
                  <a:pt x="44450" y="213360"/>
                </a:lnTo>
                <a:lnTo>
                  <a:pt x="44450" y="226060"/>
                </a:lnTo>
                <a:lnTo>
                  <a:pt x="69850" y="226060"/>
                </a:lnTo>
                <a:lnTo>
                  <a:pt x="76200" y="2133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301752" y="2887979"/>
            <a:ext cx="3746500" cy="523240"/>
          </a:xfrm>
          <a:prstGeom prst="rect">
            <a:avLst/>
          </a:prstGeom>
          <a:ln w="9144">
            <a:solidFill>
              <a:srgbClr val="333399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387350" marR="143510" indent="-238125">
              <a:lnSpc>
                <a:spcPct val="100000"/>
              </a:lnSpc>
              <a:spcBef>
                <a:spcPts val="270"/>
              </a:spcBef>
            </a:pPr>
            <a:r>
              <a:rPr sz="1400" b="1" spc="-10" dirty="0">
                <a:solidFill>
                  <a:srgbClr val="333399"/>
                </a:solidFill>
                <a:latin typeface="Calibri"/>
                <a:cs typeface="Calibri"/>
              </a:rPr>
              <a:t>VISUAL </a:t>
            </a:r>
            <a:r>
              <a:rPr sz="1400" b="1" spc="-5" dirty="0">
                <a:solidFill>
                  <a:srgbClr val="333399"/>
                </a:solidFill>
                <a:latin typeface="Calibri"/>
                <a:cs typeface="Calibri"/>
              </a:rPr>
              <a:t>SELECTION OF </a:t>
            </a:r>
            <a:r>
              <a:rPr sz="1400" b="1" dirty="0">
                <a:solidFill>
                  <a:srgbClr val="333399"/>
                </a:solidFill>
                <a:latin typeface="Calibri"/>
                <a:cs typeface="Calibri"/>
              </a:rPr>
              <a:t>BC1 </a:t>
            </a:r>
            <a:r>
              <a:rPr sz="1400" b="1" spc="-5" dirty="0">
                <a:solidFill>
                  <a:srgbClr val="333399"/>
                </a:solidFill>
                <a:latin typeface="Calibri"/>
                <a:cs typeface="Calibri"/>
              </a:rPr>
              <a:t>PLANTS </a:t>
            </a:r>
            <a:r>
              <a:rPr sz="1400" b="1" spc="-30" dirty="0">
                <a:solidFill>
                  <a:srgbClr val="333399"/>
                </a:solidFill>
                <a:latin typeface="Calibri"/>
                <a:cs typeface="Calibri"/>
              </a:rPr>
              <a:t>THAT </a:t>
            </a:r>
            <a:r>
              <a:rPr sz="1400" b="1" spc="-5" dirty="0">
                <a:solidFill>
                  <a:srgbClr val="333399"/>
                </a:solidFill>
                <a:latin typeface="Calibri"/>
                <a:cs typeface="Calibri"/>
              </a:rPr>
              <a:t>MOST  </a:t>
            </a:r>
            <a:r>
              <a:rPr sz="1400" b="1" spc="-25" dirty="0">
                <a:solidFill>
                  <a:srgbClr val="333399"/>
                </a:solidFill>
                <a:latin typeface="Calibri"/>
                <a:cs typeface="Calibri"/>
              </a:rPr>
              <a:t>CLOSELY </a:t>
            </a:r>
            <a:r>
              <a:rPr sz="1400" b="1" spc="-5" dirty="0">
                <a:solidFill>
                  <a:srgbClr val="333399"/>
                </a:solidFill>
                <a:latin typeface="Calibri"/>
                <a:cs typeface="Calibri"/>
              </a:rPr>
              <a:t>RESEMBLE RECURRENT</a:t>
            </a:r>
            <a:r>
              <a:rPr sz="1400" b="1" spc="-3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400" b="1" spc="-15" dirty="0">
                <a:solidFill>
                  <a:srgbClr val="333399"/>
                </a:solidFill>
                <a:latin typeface="Calibri"/>
                <a:cs typeface="Calibri"/>
              </a:rPr>
              <a:t>PARENT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051547" y="5649467"/>
            <a:ext cx="233679" cy="509270"/>
          </a:xfrm>
          <a:custGeom>
            <a:avLst/>
            <a:gdLst/>
            <a:ahLst/>
            <a:cxnLst/>
            <a:rect l="l" t="t" r="r" b="b"/>
            <a:pathLst>
              <a:path w="233679" h="509270">
                <a:moveTo>
                  <a:pt x="233172" y="377647"/>
                </a:moveTo>
                <a:lnTo>
                  <a:pt x="0" y="377647"/>
                </a:lnTo>
                <a:lnTo>
                  <a:pt x="116585" y="509015"/>
                </a:lnTo>
                <a:lnTo>
                  <a:pt x="233172" y="377647"/>
                </a:lnTo>
                <a:close/>
              </a:path>
              <a:path w="233679" h="509270">
                <a:moveTo>
                  <a:pt x="174878" y="0"/>
                </a:moveTo>
                <a:lnTo>
                  <a:pt x="58293" y="0"/>
                </a:lnTo>
                <a:lnTo>
                  <a:pt x="58293" y="377647"/>
                </a:lnTo>
                <a:lnTo>
                  <a:pt x="174878" y="377647"/>
                </a:lnTo>
                <a:lnTo>
                  <a:pt x="17487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898385" y="6101892"/>
            <a:ext cx="3886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BC2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548371" y="3573779"/>
            <a:ext cx="78105" cy="536575"/>
          </a:xfrm>
          <a:custGeom>
            <a:avLst/>
            <a:gdLst/>
            <a:ahLst/>
            <a:cxnLst/>
            <a:rect l="l" t="t" r="r" b="b"/>
            <a:pathLst>
              <a:path w="78104" h="536575">
                <a:moveTo>
                  <a:pt x="0" y="536448"/>
                </a:moveTo>
                <a:lnTo>
                  <a:pt x="77724" y="536448"/>
                </a:lnTo>
                <a:lnTo>
                  <a:pt x="77724" y="0"/>
                </a:lnTo>
                <a:lnTo>
                  <a:pt x="0" y="0"/>
                </a:lnTo>
                <a:lnTo>
                  <a:pt x="0" y="5364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548371" y="4305300"/>
            <a:ext cx="78105" cy="536575"/>
          </a:xfrm>
          <a:custGeom>
            <a:avLst/>
            <a:gdLst/>
            <a:ahLst/>
            <a:cxnLst/>
            <a:rect l="l" t="t" r="r" b="b"/>
            <a:pathLst>
              <a:path w="78104" h="536575">
                <a:moveTo>
                  <a:pt x="0" y="536448"/>
                </a:moveTo>
                <a:lnTo>
                  <a:pt x="77724" y="536448"/>
                </a:lnTo>
                <a:lnTo>
                  <a:pt x="77724" y="0"/>
                </a:lnTo>
                <a:lnTo>
                  <a:pt x="0" y="0"/>
                </a:lnTo>
                <a:lnTo>
                  <a:pt x="0" y="5364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48371" y="4989576"/>
            <a:ext cx="78105" cy="536575"/>
          </a:xfrm>
          <a:custGeom>
            <a:avLst/>
            <a:gdLst/>
            <a:ahLst/>
            <a:cxnLst/>
            <a:rect l="l" t="t" r="r" b="b"/>
            <a:pathLst>
              <a:path w="78104" h="536575">
                <a:moveTo>
                  <a:pt x="0" y="536448"/>
                </a:moveTo>
                <a:lnTo>
                  <a:pt x="77724" y="536448"/>
                </a:lnTo>
                <a:lnTo>
                  <a:pt x="77724" y="0"/>
                </a:lnTo>
                <a:lnTo>
                  <a:pt x="0" y="0"/>
                </a:lnTo>
                <a:lnTo>
                  <a:pt x="0" y="5364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00828" y="3581400"/>
            <a:ext cx="79375" cy="516890"/>
          </a:xfrm>
          <a:custGeom>
            <a:avLst/>
            <a:gdLst/>
            <a:ahLst/>
            <a:cxnLst/>
            <a:rect l="l" t="t" r="r" b="b"/>
            <a:pathLst>
              <a:path w="79375" h="516889">
                <a:moveTo>
                  <a:pt x="0" y="516636"/>
                </a:moveTo>
                <a:lnTo>
                  <a:pt x="79248" y="516636"/>
                </a:lnTo>
                <a:lnTo>
                  <a:pt x="79248" y="0"/>
                </a:lnTo>
                <a:lnTo>
                  <a:pt x="0" y="0"/>
                </a:lnTo>
                <a:lnTo>
                  <a:pt x="0" y="516636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57800" y="3581400"/>
            <a:ext cx="81280" cy="472440"/>
          </a:xfrm>
          <a:custGeom>
            <a:avLst/>
            <a:gdLst/>
            <a:ahLst/>
            <a:cxnLst/>
            <a:rect l="l" t="t" r="r" b="b"/>
            <a:pathLst>
              <a:path w="81279" h="472439">
                <a:moveTo>
                  <a:pt x="0" y="472439"/>
                </a:moveTo>
                <a:lnTo>
                  <a:pt x="80772" y="472439"/>
                </a:lnTo>
                <a:lnTo>
                  <a:pt x="80772" y="0"/>
                </a:lnTo>
                <a:lnTo>
                  <a:pt x="0" y="0"/>
                </a:lnTo>
                <a:lnTo>
                  <a:pt x="0" y="47243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17820" y="3581400"/>
            <a:ext cx="81280" cy="451484"/>
          </a:xfrm>
          <a:custGeom>
            <a:avLst/>
            <a:gdLst/>
            <a:ahLst/>
            <a:cxnLst/>
            <a:rect l="l" t="t" r="r" b="b"/>
            <a:pathLst>
              <a:path w="81279" h="451485">
                <a:moveTo>
                  <a:pt x="0" y="451104"/>
                </a:moveTo>
                <a:lnTo>
                  <a:pt x="80772" y="451104"/>
                </a:lnTo>
                <a:lnTo>
                  <a:pt x="80772" y="0"/>
                </a:lnTo>
                <a:lnTo>
                  <a:pt x="0" y="0"/>
                </a:lnTo>
                <a:lnTo>
                  <a:pt x="0" y="45110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76315" y="3581400"/>
            <a:ext cx="79375" cy="410209"/>
          </a:xfrm>
          <a:custGeom>
            <a:avLst/>
            <a:gdLst/>
            <a:ahLst/>
            <a:cxnLst/>
            <a:rect l="l" t="t" r="r" b="b"/>
            <a:pathLst>
              <a:path w="79375" h="410210">
                <a:moveTo>
                  <a:pt x="0" y="409956"/>
                </a:moveTo>
                <a:lnTo>
                  <a:pt x="79248" y="409956"/>
                </a:lnTo>
                <a:lnTo>
                  <a:pt x="79248" y="0"/>
                </a:lnTo>
                <a:lnTo>
                  <a:pt x="0" y="0"/>
                </a:lnTo>
                <a:lnTo>
                  <a:pt x="0" y="409956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974079" y="3581400"/>
            <a:ext cx="79375" cy="516890"/>
          </a:xfrm>
          <a:custGeom>
            <a:avLst/>
            <a:gdLst/>
            <a:ahLst/>
            <a:cxnLst/>
            <a:rect l="l" t="t" r="r" b="b"/>
            <a:pathLst>
              <a:path w="79375" h="516889">
                <a:moveTo>
                  <a:pt x="0" y="516636"/>
                </a:moveTo>
                <a:lnTo>
                  <a:pt x="79248" y="516636"/>
                </a:lnTo>
                <a:lnTo>
                  <a:pt x="79248" y="0"/>
                </a:lnTo>
                <a:lnTo>
                  <a:pt x="0" y="0"/>
                </a:lnTo>
                <a:lnTo>
                  <a:pt x="0" y="516636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132576" y="3581400"/>
            <a:ext cx="78105" cy="472440"/>
          </a:xfrm>
          <a:custGeom>
            <a:avLst/>
            <a:gdLst/>
            <a:ahLst/>
            <a:cxnLst/>
            <a:rect l="l" t="t" r="r" b="b"/>
            <a:pathLst>
              <a:path w="78104" h="472439">
                <a:moveTo>
                  <a:pt x="0" y="472439"/>
                </a:moveTo>
                <a:lnTo>
                  <a:pt x="77724" y="472439"/>
                </a:lnTo>
                <a:lnTo>
                  <a:pt x="77724" y="0"/>
                </a:lnTo>
                <a:lnTo>
                  <a:pt x="0" y="0"/>
                </a:lnTo>
                <a:lnTo>
                  <a:pt x="0" y="47243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289547" y="3581400"/>
            <a:ext cx="81280" cy="451484"/>
          </a:xfrm>
          <a:custGeom>
            <a:avLst/>
            <a:gdLst/>
            <a:ahLst/>
            <a:cxnLst/>
            <a:rect l="l" t="t" r="r" b="b"/>
            <a:pathLst>
              <a:path w="81279" h="451485">
                <a:moveTo>
                  <a:pt x="0" y="451104"/>
                </a:moveTo>
                <a:lnTo>
                  <a:pt x="80772" y="451104"/>
                </a:lnTo>
                <a:lnTo>
                  <a:pt x="80772" y="0"/>
                </a:lnTo>
                <a:lnTo>
                  <a:pt x="0" y="0"/>
                </a:lnTo>
                <a:lnTo>
                  <a:pt x="0" y="45110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449567" y="3581400"/>
            <a:ext cx="78105" cy="410209"/>
          </a:xfrm>
          <a:custGeom>
            <a:avLst/>
            <a:gdLst/>
            <a:ahLst/>
            <a:cxnLst/>
            <a:rect l="l" t="t" r="r" b="b"/>
            <a:pathLst>
              <a:path w="78104" h="410210">
                <a:moveTo>
                  <a:pt x="0" y="409956"/>
                </a:moveTo>
                <a:lnTo>
                  <a:pt x="77723" y="409956"/>
                </a:lnTo>
                <a:lnTo>
                  <a:pt x="77723" y="0"/>
                </a:lnTo>
                <a:lnTo>
                  <a:pt x="0" y="0"/>
                </a:lnTo>
                <a:lnTo>
                  <a:pt x="0" y="40995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845807" y="3581400"/>
            <a:ext cx="79375" cy="516890"/>
          </a:xfrm>
          <a:custGeom>
            <a:avLst/>
            <a:gdLst/>
            <a:ahLst/>
            <a:cxnLst/>
            <a:rect l="l" t="t" r="r" b="b"/>
            <a:pathLst>
              <a:path w="79375" h="516889">
                <a:moveTo>
                  <a:pt x="0" y="516636"/>
                </a:moveTo>
                <a:lnTo>
                  <a:pt x="79248" y="516636"/>
                </a:lnTo>
                <a:lnTo>
                  <a:pt x="79248" y="0"/>
                </a:lnTo>
                <a:lnTo>
                  <a:pt x="0" y="0"/>
                </a:lnTo>
                <a:lnTo>
                  <a:pt x="0" y="516636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005828" y="3581400"/>
            <a:ext cx="79375" cy="472440"/>
          </a:xfrm>
          <a:custGeom>
            <a:avLst/>
            <a:gdLst/>
            <a:ahLst/>
            <a:cxnLst/>
            <a:rect l="l" t="t" r="r" b="b"/>
            <a:pathLst>
              <a:path w="79375" h="472439">
                <a:moveTo>
                  <a:pt x="0" y="472439"/>
                </a:moveTo>
                <a:lnTo>
                  <a:pt x="79248" y="472439"/>
                </a:lnTo>
                <a:lnTo>
                  <a:pt x="79248" y="0"/>
                </a:lnTo>
                <a:lnTo>
                  <a:pt x="0" y="0"/>
                </a:lnTo>
                <a:lnTo>
                  <a:pt x="0" y="47243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162800" y="3581400"/>
            <a:ext cx="81280" cy="451484"/>
          </a:xfrm>
          <a:custGeom>
            <a:avLst/>
            <a:gdLst/>
            <a:ahLst/>
            <a:cxnLst/>
            <a:rect l="l" t="t" r="r" b="b"/>
            <a:pathLst>
              <a:path w="81279" h="451485">
                <a:moveTo>
                  <a:pt x="0" y="451104"/>
                </a:moveTo>
                <a:lnTo>
                  <a:pt x="80772" y="451104"/>
                </a:lnTo>
                <a:lnTo>
                  <a:pt x="80772" y="0"/>
                </a:lnTo>
                <a:lnTo>
                  <a:pt x="0" y="0"/>
                </a:lnTo>
                <a:lnTo>
                  <a:pt x="0" y="45110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322819" y="3581400"/>
            <a:ext cx="81280" cy="410209"/>
          </a:xfrm>
          <a:custGeom>
            <a:avLst/>
            <a:gdLst/>
            <a:ahLst/>
            <a:cxnLst/>
            <a:rect l="l" t="t" r="r" b="b"/>
            <a:pathLst>
              <a:path w="81279" h="410210">
                <a:moveTo>
                  <a:pt x="0" y="409956"/>
                </a:moveTo>
                <a:lnTo>
                  <a:pt x="80772" y="409956"/>
                </a:lnTo>
                <a:lnTo>
                  <a:pt x="80772" y="0"/>
                </a:lnTo>
                <a:lnTo>
                  <a:pt x="0" y="0"/>
                </a:lnTo>
                <a:lnTo>
                  <a:pt x="0" y="40995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140452" y="3646932"/>
            <a:ext cx="0" cy="170815"/>
          </a:xfrm>
          <a:custGeom>
            <a:avLst/>
            <a:gdLst/>
            <a:ahLst/>
            <a:cxnLst/>
            <a:rect l="l" t="t" r="r" b="b"/>
            <a:pathLst>
              <a:path h="170814">
                <a:moveTo>
                  <a:pt x="0" y="0"/>
                </a:moveTo>
                <a:lnTo>
                  <a:pt x="0" y="170688"/>
                </a:lnTo>
              </a:path>
            </a:pathLst>
          </a:custGeom>
          <a:ln w="79248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100828" y="3646932"/>
            <a:ext cx="79375" cy="170815"/>
          </a:xfrm>
          <a:custGeom>
            <a:avLst/>
            <a:gdLst/>
            <a:ahLst/>
            <a:cxnLst/>
            <a:rect l="l" t="t" r="r" b="b"/>
            <a:pathLst>
              <a:path w="79375" h="170814">
                <a:moveTo>
                  <a:pt x="0" y="170688"/>
                </a:moveTo>
                <a:lnTo>
                  <a:pt x="79248" y="170688"/>
                </a:lnTo>
                <a:lnTo>
                  <a:pt x="79248" y="0"/>
                </a:lnTo>
                <a:lnTo>
                  <a:pt x="0" y="0"/>
                </a:lnTo>
                <a:lnTo>
                  <a:pt x="0" y="17068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298185" y="3689603"/>
            <a:ext cx="0" cy="213360"/>
          </a:xfrm>
          <a:custGeom>
            <a:avLst/>
            <a:gdLst/>
            <a:ahLst/>
            <a:cxnLst/>
            <a:rect l="l" t="t" r="r" b="b"/>
            <a:pathLst>
              <a:path h="213360">
                <a:moveTo>
                  <a:pt x="0" y="0"/>
                </a:moveTo>
                <a:lnTo>
                  <a:pt x="0" y="213360"/>
                </a:lnTo>
              </a:path>
            </a:pathLst>
          </a:custGeom>
          <a:ln w="80772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257800" y="3689603"/>
            <a:ext cx="81280" cy="213360"/>
          </a:xfrm>
          <a:custGeom>
            <a:avLst/>
            <a:gdLst/>
            <a:ahLst/>
            <a:cxnLst/>
            <a:rect l="l" t="t" r="r" b="b"/>
            <a:pathLst>
              <a:path w="81279" h="213360">
                <a:moveTo>
                  <a:pt x="0" y="213360"/>
                </a:moveTo>
                <a:lnTo>
                  <a:pt x="80772" y="213360"/>
                </a:lnTo>
                <a:lnTo>
                  <a:pt x="80772" y="0"/>
                </a:lnTo>
                <a:lnTo>
                  <a:pt x="0" y="0"/>
                </a:lnTo>
                <a:lnTo>
                  <a:pt x="0" y="21336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458205" y="3875532"/>
            <a:ext cx="0" cy="170815"/>
          </a:xfrm>
          <a:custGeom>
            <a:avLst/>
            <a:gdLst/>
            <a:ahLst/>
            <a:cxnLst/>
            <a:rect l="l" t="t" r="r" b="b"/>
            <a:pathLst>
              <a:path h="170814">
                <a:moveTo>
                  <a:pt x="0" y="0"/>
                </a:moveTo>
                <a:lnTo>
                  <a:pt x="0" y="170688"/>
                </a:lnTo>
              </a:path>
            </a:pathLst>
          </a:custGeom>
          <a:ln w="80772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417820" y="3875532"/>
            <a:ext cx="81280" cy="170815"/>
          </a:xfrm>
          <a:custGeom>
            <a:avLst/>
            <a:gdLst/>
            <a:ahLst/>
            <a:cxnLst/>
            <a:rect l="l" t="t" r="r" b="b"/>
            <a:pathLst>
              <a:path w="81279" h="170814">
                <a:moveTo>
                  <a:pt x="0" y="170688"/>
                </a:moveTo>
                <a:lnTo>
                  <a:pt x="80772" y="170688"/>
                </a:lnTo>
                <a:lnTo>
                  <a:pt x="80772" y="0"/>
                </a:lnTo>
                <a:lnTo>
                  <a:pt x="0" y="0"/>
                </a:lnTo>
                <a:lnTo>
                  <a:pt x="0" y="17068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171438" y="3646932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0"/>
                </a:moveTo>
                <a:lnTo>
                  <a:pt x="0" y="150876"/>
                </a:lnTo>
              </a:path>
            </a:pathLst>
          </a:custGeom>
          <a:ln w="7772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132576" y="3646932"/>
            <a:ext cx="78105" cy="151130"/>
          </a:xfrm>
          <a:custGeom>
            <a:avLst/>
            <a:gdLst/>
            <a:ahLst/>
            <a:cxnLst/>
            <a:rect l="l" t="t" r="r" b="b"/>
            <a:pathLst>
              <a:path w="78104" h="151129">
                <a:moveTo>
                  <a:pt x="0" y="150876"/>
                </a:moveTo>
                <a:lnTo>
                  <a:pt x="77724" y="150876"/>
                </a:lnTo>
                <a:lnTo>
                  <a:pt x="77724" y="0"/>
                </a:lnTo>
                <a:lnTo>
                  <a:pt x="0" y="0"/>
                </a:lnTo>
                <a:lnTo>
                  <a:pt x="0" y="15087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488429" y="3573779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7772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449567" y="3573779"/>
            <a:ext cx="78105" cy="108585"/>
          </a:xfrm>
          <a:custGeom>
            <a:avLst/>
            <a:gdLst/>
            <a:ahLst/>
            <a:cxnLst/>
            <a:rect l="l" t="t" r="r" b="b"/>
            <a:pathLst>
              <a:path w="78104" h="108585">
                <a:moveTo>
                  <a:pt x="0" y="108204"/>
                </a:moveTo>
                <a:lnTo>
                  <a:pt x="77723" y="108204"/>
                </a:lnTo>
                <a:lnTo>
                  <a:pt x="77723" y="0"/>
                </a:lnTo>
                <a:lnTo>
                  <a:pt x="0" y="0"/>
                </a:lnTo>
                <a:lnTo>
                  <a:pt x="0" y="10820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329934" y="3752088"/>
            <a:ext cx="0" cy="218440"/>
          </a:xfrm>
          <a:custGeom>
            <a:avLst/>
            <a:gdLst/>
            <a:ahLst/>
            <a:cxnLst/>
            <a:rect l="l" t="t" r="r" b="b"/>
            <a:pathLst>
              <a:path h="218439">
                <a:moveTo>
                  <a:pt x="0" y="0"/>
                </a:moveTo>
                <a:lnTo>
                  <a:pt x="0" y="217931"/>
                </a:lnTo>
              </a:path>
            </a:pathLst>
          </a:custGeom>
          <a:ln w="80772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289547" y="3752088"/>
            <a:ext cx="81280" cy="218440"/>
          </a:xfrm>
          <a:custGeom>
            <a:avLst/>
            <a:gdLst/>
            <a:ahLst/>
            <a:cxnLst/>
            <a:rect l="l" t="t" r="r" b="b"/>
            <a:pathLst>
              <a:path w="81279" h="218439">
                <a:moveTo>
                  <a:pt x="0" y="217931"/>
                </a:moveTo>
                <a:lnTo>
                  <a:pt x="80772" y="217931"/>
                </a:lnTo>
                <a:lnTo>
                  <a:pt x="80772" y="0"/>
                </a:lnTo>
                <a:lnTo>
                  <a:pt x="0" y="0"/>
                </a:lnTo>
                <a:lnTo>
                  <a:pt x="0" y="2179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85431" y="3881628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408"/>
                </a:lnTo>
              </a:path>
            </a:pathLst>
          </a:custGeom>
          <a:ln w="79248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845807" y="3881628"/>
            <a:ext cx="79375" cy="216535"/>
          </a:xfrm>
          <a:custGeom>
            <a:avLst/>
            <a:gdLst/>
            <a:ahLst/>
            <a:cxnLst/>
            <a:rect l="l" t="t" r="r" b="b"/>
            <a:pathLst>
              <a:path w="79375" h="216535">
                <a:moveTo>
                  <a:pt x="0" y="216408"/>
                </a:moveTo>
                <a:lnTo>
                  <a:pt x="79248" y="216408"/>
                </a:lnTo>
                <a:lnTo>
                  <a:pt x="7924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045452" y="3668267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547"/>
                </a:lnTo>
              </a:path>
            </a:pathLst>
          </a:custGeom>
          <a:ln w="79248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005828" y="3668267"/>
            <a:ext cx="79375" cy="193675"/>
          </a:xfrm>
          <a:custGeom>
            <a:avLst/>
            <a:gdLst/>
            <a:ahLst/>
            <a:cxnLst/>
            <a:rect l="l" t="t" r="r" b="b"/>
            <a:pathLst>
              <a:path w="79375" h="193675">
                <a:moveTo>
                  <a:pt x="0" y="193547"/>
                </a:moveTo>
                <a:lnTo>
                  <a:pt x="79248" y="193547"/>
                </a:lnTo>
                <a:lnTo>
                  <a:pt x="79248" y="0"/>
                </a:lnTo>
                <a:lnTo>
                  <a:pt x="0" y="0"/>
                </a:lnTo>
                <a:lnTo>
                  <a:pt x="0" y="19354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363206" y="3732276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9080"/>
                </a:lnTo>
              </a:path>
            </a:pathLst>
          </a:custGeom>
          <a:ln w="80772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322819" y="3732276"/>
            <a:ext cx="81280" cy="259079"/>
          </a:xfrm>
          <a:custGeom>
            <a:avLst/>
            <a:gdLst/>
            <a:ahLst/>
            <a:cxnLst/>
            <a:rect l="l" t="t" r="r" b="b"/>
            <a:pathLst>
              <a:path w="81279" h="259079">
                <a:moveTo>
                  <a:pt x="0" y="259080"/>
                </a:moveTo>
                <a:lnTo>
                  <a:pt x="80772" y="259080"/>
                </a:lnTo>
                <a:lnTo>
                  <a:pt x="80772" y="0"/>
                </a:lnTo>
                <a:lnTo>
                  <a:pt x="0" y="0"/>
                </a:lnTo>
                <a:lnTo>
                  <a:pt x="0" y="25908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940808" y="3573779"/>
            <a:ext cx="79375" cy="536575"/>
          </a:xfrm>
          <a:custGeom>
            <a:avLst/>
            <a:gdLst/>
            <a:ahLst/>
            <a:cxnLst/>
            <a:rect l="l" t="t" r="r" b="b"/>
            <a:pathLst>
              <a:path w="79375" h="536575">
                <a:moveTo>
                  <a:pt x="0" y="536448"/>
                </a:moveTo>
                <a:lnTo>
                  <a:pt x="79248" y="536448"/>
                </a:lnTo>
                <a:lnTo>
                  <a:pt x="79248" y="0"/>
                </a:lnTo>
                <a:lnTo>
                  <a:pt x="0" y="0"/>
                </a:lnTo>
                <a:lnTo>
                  <a:pt x="0" y="5364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980432" y="3895344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0"/>
                </a:moveTo>
                <a:lnTo>
                  <a:pt x="0" y="150875"/>
                </a:lnTo>
              </a:path>
            </a:pathLst>
          </a:custGeom>
          <a:ln w="79248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940808" y="3895344"/>
            <a:ext cx="79375" cy="151130"/>
          </a:xfrm>
          <a:custGeom>
            <a:avLst/>
            <a:gdLst/>
            <a:ahLst/>
            <a:cxnLst/>
            <a:rect l="l" t="t" r="r" b="b"/>
            <a:pathLst>
              <a:path w="79375" h="151129">
                <a:moveTo>
                  <a:pt x="0" y="150875"/>
                </a:moveTo>
                <a:lnTo>
                  <a:pt x="79248" y="150875"/>
                </a:lnTo>
                <a:lnTo>
                  <a:pt x="79248" y="0"/>
                </a:lnTo>
                <a:lnTo>
                  <a:pt x="0" y="0"/>
                </a:lnTo>
                <a:lnTo>
                  <a:pt x="0" y="15087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815584" y="3573779"/>
            <a:ext cx="78105" cy="536575"/>
          </a:xfrm>
          <a:custGeom>
            <a:avLst/>
            <a:gdLst/>
            <a:ahLst/>
            <a:cxnLst/>
            <a:rect l="l" t="t" r="r" b="b"/>
            <a:pathLst>
              <a:path w="78104" h="536575">
                <a:moveTo>
                  <a:pt x="0" y="536448"/>
                </a:moveTo>
                <a:lnTo>
                  <a:pt x="77724" y="536448"/>
                </a:lnTo>
                <a:lnTo>
                  <a:pt x="77724" y="0"/>
                </a:lnTo>
                <a:lnTo>
                  <a:pt x="0" y="0"/>
                </a:lnTo>
                <a:lnTo>
                  <a:pt x="0" y="5364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687311" y="3573779"/>
            <a:ext cx="81280" cy="536575"/>
          </a:xfrm>
          <a:custGeom>
            <a:avLst/>
            <a:gdLst/>
            <a:ahLst/>
            <a:cxnLst/>
            <a:rect l="l" t="t" r="r" b="b"/>
            <a:pathLst>
              <a:path w="81279" h="536575">
                <a:moveTo>
                  <a:pt x="0" y="536448"/>
                </a:moveTo>
                <a:lnTo>
                  <a:pt x="80772" y="536448"/>
                </a:lnTo>
                <a:lnTo>
                  <a:pt x="80772" y="0"/>
                </a:lnTo>
                <a:lnTo>
                  <a:pt x="0" y="0"/>
                </a:lnTo>
                <a:lnTo>
                  <a:pt x="0" y="5364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854446" y="3573779"/>
            <a:ext cx="0" cy="257810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556"/>
                </a:lnTo>
              </a:path>
            </a:pathLst>
          </a:custGeom>
          <a:ln w="7772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815584" y="3573779"/>
            <a:ext cx="78105" cy="257810"/>
          </a:xfrm>
          <a:custGeom>
            <a:avLst/>
            <a:gdLst/>
            <a:ahLst/>
            <a:cxnLst/>
            <a:rect l="l" t="t" r="r" b="b"/>
            <a:pathLst>
              <a:path w="78104" h="257810">
                <a:moveTo>
                  <a:pt x="0" y="257556"/>
                </a:moveTo>
                <a:lnTo>
                  <a:pt x="77724" y="257556"/>
                </a:lnTo>
                <a:lnTo>
                  <a:pt x="77724" y="0"/>
                </a:lnTo>
                <a:lnTo>
                  <a:pt x="0" y="0"/>
                </a:lnTo>
                <a:lnTo>
                  <a:pt x="0" y="25755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100828" y="4312920"/>
            <a:ext cx="79375" cy="516890"/>
          </a:xfrm>
          <a:custGeom>
            <a:avLst/>
            <a:gdLst/>
            <a:ahLst/>
            <a:cxnLst/>
            <a:rect l="l" t="t" r="r" b="b"/>
            <a:pathLst>
              <a:path w="79375" h="516889">
                <a:moveTo>
                  <a:pt x="0" y="516635"/>
                </a:moveTo>
                <a:lnTo>
                  <a:pt x="79248" y="516635"/>
                </a:lnTo>
                <a:lnTo>
                  <a:pt x="79248" y="0"/>
                </a:lnTo>
                <a:lnTo>
                  <a:pt x="0" y="0"/>
                </a:lnTo>
                <a:lnTo>
                  <a:pt x="0" y="516635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257800" y="4312920"/>
            <a:ext cx="81280" cy="474345"/>
          </a:xfrm>
          <a:custGeom>
            <a:avLst/>
            <a:gdLst/>
            <a:ahLst/>
            <a:cxnLst/>
            <a:rect l="l" t="t" r="r" b="b"/>
            <a:pathLst>
              <a:path w="81279" h="474345">
                <a:moveTo>
                  <a:pt x="0" y="473963"/>
                </a:moveTo>
                <a:lnTo>
                  <a:pt x="80772" y="473963"/>
                </a:lnTo>
                <a:lnTo>
                  <a:pt x="80772" y="0"/>
                </a:lnTo>
                <a:lnTo>
                  <a:pt x="0" y="0"/>
                </a:lnTo>
                <a:lnTo>
                  <a:pt x="0" y="4739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417820" y="4312920"/>
            <a:ext cx="81280" cy="452755"/>
          </a:xfrm>
          <a:custGeom>
            <a:avLst/>
            <a:gdLst/>
            <a:ahLst/>
            <a:cxnLst/>
            <a:rect l="l" t="t" r="r" b="b"/>
            <a:pathLst>
              <a:path w="81279" h="452754">
                <a:moveTo>
                  <a:pt x="0" y="452627"/>
                </a:moveTo>
                <a:lnTo>
                  <a:pt x="80772" y="452627"/>
                </a:lnTo>
                <a:lnTo>
                  <a:pt x="80772" y="0"/>
                </a:lnTo>
                <a:lnTo>
                  <a:pt x="0" y="0"/>
                </a:lnTo>
                <a:lnTo>
                  <a:pt x="0" y="45262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576315" y="4312920"/>
            <a:ext cx="79375" cy="410209"/>
          </a:xfrm>
          <a:custGeom>
            <a:avLst/>
            <a:gdLst/>
            <a:ahLst/>
            <a:cxnLst/>
            <a:rect l="l" t="t" r="r" b="b"/>
            <a:pathLst>
              <a:path w="79375" h="410210">
                <a:moveTo>
                  <a:pt x="0" y="409955"/>
                </a:moveTo>
                <a:lnTo>
                  <a:pt x="79248" y="409955"/>
                </a:lnTo>
                <a:lnTo>
                  <a:pt x="79248" y="0"/>
                </a:lnTo>
                <a:lnTo>
                  <a:pt x="0" y="0"/>
                </a:lnTo>
                <a:lnTo>
                  <a:pt x="0" y="409955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974079" y="4312920"/>
            <a:ext cx="79375" cy="516890"/>
          </a:xfrm>
          <a:custGeom>
            <a:avLst/>
            <a:gdLst/>
            <a:ahLst/>
            <a:cxnLst/>
            <a:rect l="l" t="t" r="r" b="b"/>
            <a:pathLst>
              <a:path w="79375" h="516889">
                <a:moveTo>
                  <a:pt x="0" y="516635"/>
                </a:moveTo>
                <a:lnTo>
                  <a:pt x="79248" y="516635"/>
                </a:lnTo>
                <a:lnTo>
                  <a:pt x="79248" y="0"/>
                </a:lnTo>
                <a:lnTo>
                  <a:pt x="0" y="0"/>
                </a:lnTo>
                <a:lnTo>
                  <a:pt x="0" y="516635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132576" y="4312920"/>
            <a:ext cx="78105" cy="474345"/>
          </a:xfrm>
          <a:custGeom>
            <a:avLst/>
            <a:gdLst/>
            <a:ahLst/>
            <a:cxnLst/>
            <a:rect l="l" t="t" r="r" b="b"/>
            <a:pathLst>
              <a:path w="78104" h="474345">
                <a:moveTo>
                  <a:pt x="0" y="473963"/>
                </a:moveTo>
                <a:lnTo>
                  <a:pt x="77724" y="473963"/>
                </a:lnTo>
                <a:lnTo>
                  <a:pt x="77724" y="0"/>
                </a:lnTo>
                <a:lnTo>
                  <a:pt x="0" y="0"/>
                </a:lnTo>
                <a:lnTo>
                  <a:pt x="0" y="4739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289547" y="4312920"/>
            <a:ext cx="81280" cy="452755"/>
          </a:xfrm>
          <a:custGeom>
            <a:avLst/>
            <a:gdLst/>
            <a:ahLst/>
            <a:cxnLst/>
            <a:rect l="l" t="t" r="r" b="b"/>
            <a:pathLst>
              <a:path w="81279" h="452754">
                <a:moveTo>
                  <a:pt x="0" y="452627"/>
                </a:moveTo>
                <a:lnTo>
                  <a:pt x="80772" y="452627"/>
                </a:lnTo>
                <a:lnTo>
                  <a:pt x="80772" y="0"/>
                </a:lnTo>
                <a:lnTo>
                  <a:pt x="0" y="0"/>
                </a:lnTo>
                <a:lnTo>
                  <a:pt x="0" y="45262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449567" y="4312920"/>
            <a:ext cx="78105" cy="410209"/>
          </a:xfrm>
          <a:custGeom>
            <a:avLst/>
            <a:gdLst/>
            <a:ahLst/>
            <a:cxnLst/>
            <a:rect l="l" t="t" r="r" b="b"/>
            <a:pathLst>
              <a:path w="78104" h="410210">
                <a:moveTo>
                  <a:pt x="0" y="409955"/>
                </a:moveTo>
                <a:lnTo>
                  <a:pt x="77723" y="409955"/>
                </a:lnTo>
                <a:lnTo>
                  <a:pt x="77723" y="0"/>
                </a:lnTo>
                <a:lnTo>
                  <a:pt x="0" y="0"/>
                </a:lnTo>
                <a:lnTo>
                  <a:pt x="0" y="40995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845807" y="4312920"/>
            <a:ext cx="79375" cy="516890"/>
          </a:xfrm>
          <a:custGeom>
            <a:avLst/>
            <a:gdLst/>
            <a:ahLst/>
            <a:cxnLst/>
            <a:rect l="l" t="t" r="r" b="b"/>
            <a:pathLst>
              <a:path w="79375" h="516889">
                <a:moveTo>
                  <a:pt x="0" y="516635"/>
                </a:moveTo>
                <a:lnTo>
                  <a:pt x="79248" y="516635"/>
                </a:lnTo>
                <a:lnTo>
                  <a:pt x="79248" y="0"/>
                </a:lnTo>
                <a:lnTo>
                  <a:pt x="0" y="0"/>
                </a:lnTo>
                <a:lnTo>
                  <a:pt x="0" y="516635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005828" y="4312920"/>
            <a:ext cx="79375" cy="474345"/>
          </a:xfrm>
          <a:custGeom>
            <a:avLst/>
            <a:gdLst/>
            <a:ahLst/>
            <a:cxnLst/>
            <a:rect l="l" t="t" r="r" b="b"/>
            <a:pathLst>
              <a:path w="79375" h="474345">
                <a:moveTo>
                  <a:pt x="0" y="473963"/>
                </a:moveTo>
                <a:lnTo>
                  <a:pt x="79248" y="473963"/>
                </a:lnTo>
                <a:lnTo>
                  <a:pt x="79248" y="0"/>
                </a:lnTo>
                <a:lnTo>
                  <a:pt x="0" y="0"/>
                </a:lnTo>
                <a:lnTo>
                  <a:pt x="0" y="473963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162800" y="4312920"/>
            <a:ext cx="81280" cy="452755"/>
          </a:xfrm>
          <a:custGeom>
            <a:avLst/>
            <a:gdLst/>
            <a:ahLst/>
            <a:cxnLst/>
            <a:rect l="l" t="t" r="r" b="b"/>
            <a:pathLst>
              <a:path w="81279" h="452754">
                <a:moveTo>
                  <a:pt x="0" y="452627"/>
                </a:moveTo>
                <a:lnTo>
                  <a:pt x="80772" y="452627"/>
                </a:lnTo>
                <a:lnTo>
                  <a:pt x="80772" y="0"/>
                </a:lnTo>
                <a:lnTo>
                  <a:pt x="0" y="0"/>
                </a:lnTo>
                <a:lnTo>
                  <a:pt x="0" y="45262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322819" y="4312920"/>
            <a:ext cx="81280" cy="410209"/>
          </a:xfrm>
          <a:custGeom>
            <a:avLst/>
            <a:gdLst/>
            <a:ahLst/>
            <a:cxnLst/>
            <a:rect l="l" t="t" r="r" b="b"/>
            <a:pathLst>
              <a:path w="81279" h="410210">
                <a:moveTo>
                  <a:pt x="0" y="409955"/>
                </a:moveTo>
                <a:lnTo>
                  <a:pt x="80772" y="409955"/>
                </a:lnTo>
                <a:lnTo>
                  <a:pt x="80772" y="0"/>
                </a:lnTo>
                <a:lnTo>
                  <a:pt x="0" y="0"/>
                </a:lnTo>
                <a:lnTo>
                  <a:pt x="0" y="40995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140452" y="4503420"/>
            <a:ext cx="0" cy="169545"/>
          </a:xfrm>
          <a:custGeom>
            <a:avLst/>
            <a:gdLst/>
            <a:ahLst/>
            <a:cxnLst/>
            <a:rect l="l" t="t" r="r" b="b"/>
            <a:pathLst>
              <a:path h="169545">
                <a:moveTo>
                  <a:pt x="0" y="0"/>
                </a:moveTo>
                <a:lnTo>
                  <a:pt x="0" y="169163"/>
                </a:lnTo>
              </a:path>
            </a:pathLst>
          </a:custGeom>
          <a:ln w="79248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100828" y="4503420"/>
            <a:ext cx="79375" cy="169545"/>
          </a:xfrm>
          <a:custGeom>
            <a:avLst/>
            <a:gdLst/>
            <a:ahLst/>
            <a:cxnLst/>
            <a:rect l="l" t="t" r="r" b="b"/>
            <a:pathLst>
              <a:path w="79375" h="169545">
                <a:moveTo>
                  <a:pt x="0" y="169163"/>
                </a:moveTo>
                <a:lnTo>
                  <a:pt x="79248" y="169163"/>
                </a:lnTo>
                <a:lnTo>
                  <a:pt x="79248" y="0"/>
                </a:lnTo>
                <a:lnTo>
                  <a:pt x="0" y="0"/>
                </a:lnTo>
                <a:lnTo>
                  <a:pt x="0" y="1691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21273" y="4421123"/>
            <a:ext cx="0" cy="215265"/>
          </a:xfrm>
          <a:custGeom>
            <a:avLst/>
            <a:gdLst/>
            <a:ahLst/>
            <a:cxnLst/>
            <a:rect l="l" t="t" r="r" b="b"/>
            <a:pathLst>
              <a:path h="215264">
                <a:moveTo>
                  <a:pt x="0" y="0"/>
                </a:moveTo>
                <a:lnTo>
                  <a:pt x="0" y="214883"/>
                </a:lnTo>
              </a:path>
            </a:pathLst>
          </a:custGeom>
          <a:ln w="80772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580888" y="4421123"/>
            <a:ext cx="81280" cy="215265"/>
          </a:xfrm>
          <a:custGeom>
            <a:avLst/>
            <a:gdLst/>
            <a:ahLst/>
            <a:cxnLst/>
            <a:rect l="l" t="t" r="r" b="b"/>
            <a:pathLst>
              <a:path w="81279" h="215264">
                <a:moveTo>
                  <a:pt x="0" y="214883"/>
                </a:moveTo>
                <a:lnTo>
                  <a:pt x="80772" y="214883"/>
                </a:lnTo>
                <a:lnTo>
                  <a:pt x="80772" y="0"/>
                </a:lnTo>
                <a:lnTo>
                  <a:pt x="0" y="0"/>
                </a:lnTo>
                <a:lnTo>
                  <a:pt x="0" y="214883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171438" y="4636008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7772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132576" y="4636008"/>
            <a:ext cx="78105" cy="152400"/>
          </a:xfrm>
          <a:custGeom>
            <a:avLst/>
            <a:gdLst/>
            <a:ahLst/>
            <a:cxnLst/>
            <a:rect l="l" t="t" r="r" b="b"/>
            <a:pathLst>
              <a:path w="78104" h="152400">
                <a:moveTo>
                  <a:pt x="0" y="152400"/>
                </a:moveTo>
                <a:lnTo>
                  <a:pt x="77724" y="152400"/>
                </a:lnTo>
                <a:lnTo>
                  <a:pt x="77724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488429" y="4305300"/>
            <a:ext cx="0" cy="108585"/>
          </a:xfrm>
          <a:custGeom>
            <a:avLst/>
            <a:gdLst/>
            <a:ahLst/>
            <a:cxnLst/>
            <a:rect l="l" t="t" r="r" b="b"/>
            <a:pathLst>
              <a:path h="108585">
                <a:moveTo>
                  <a:pt x="0" y="0"/>
                </a:moveTo>
                <a:lnTo>
                  <a:pt x="0" y="108204"/>
                </a:lnTo>
              </a:path>
            </a:pathLst>
          </a:custGeom>
          <a:ln w="7772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449567" y="4305300"/>
            <a:ext cx="78105" cy="108585"/>
          </a:xfrm>
          <a:custGeom>
            <a:avLst/>
            <a:gdLst/>
            <a:ahLst/>
            <a:cxnLst/>
            <a:rect l="l" t="t" r="r" b="b"/>
            <a:pathLst>
              <a:path w="78104" h="108585">
                <a:moveTo>
                  <a:pt x="0" y="108204"/>
                </a:moveTo>
                <a:lnTo>
                  <a:pt x="77723" y="108204"/>
                </a:lnTo>
                <a:lnTo>
                  <a:pt x="77723" y="0"/>
                </a:lnTo>
                <a:lnTo>
                  <a:pt x="0" y="0"/>
                </a:lnTo>
                <a:lnTo>
                  <a:pt x="0" y="10820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329934" y="4485132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408"/>
                </a:lnTo>
              </a:path>
            </a:pathLst>
          </a:custGeom>
          <a:ln w="80772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289547" y="4485132"/>
            <a:ext cx="81280" cy="216535"/>
          </a:xfrm>
          <a:custGeom>
            <a:avLst/>
            <a:gdLst/>
            <a:ahLst/>
            <a:cxnLst/>
            <a:rect l="l" t="t" r="r" b="b"/>
            <a:pathLst>
              <a:path w="81279" h="216535">
                <a:moveTo>
                  <a:pt x="0" y="216408"/>
                </a:moveTo>
                <a:lnTo>
                  <a:pt x="80772" y="216408"/>
                </a:lnTo>
                <a:lnTo>
                  <a:pt x="80772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013703" y="4425696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547"/>
                </a:lnTo>
              </a:path>
            </a:pathLst>
          </a:custGeom>
          <a:ln w="79248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974079" y="4425696"/>
            <a:ext cx="79375" cy="193675"/>
          </a:xfrm>
          <a:custGeom>
            <a:avLst/>
            <a:gdLst/>
            <a:ahLst/>
            <a:cxnLst/>
            <a:rect l="l" t="t" r="r" b="b"/>
            <a:pathLst>
              <a:path w="79375" h="193675">
                <a:moveTo>
                  <a:pt x="0" y="193547"/>
                </a:moveTo>
                <a:lnTo>
                  <a:pt x="79248" y="193547"/>
                </a:lnTo>
                <a:lnTo>
                  <a:pt x="79248" y="0"/>
                </a:lnTo>
                <a:lnTo>
                  <a:pt x="0" y="0"/>
                </a:lnTo>
                <a:lnTo>
                  <a:pt x="0" y="19354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888480" y="4308347"/>
            <a:ext cx="0" cy="215265"/>
          </a:xfrm>
          <a:custGeom>
            <a:avLst/>
            <a:gdLst/>
            <a:ahLst/>
            <a:cxnLst/>
            <a:rect l="l" t="t" r="r" b="b"/>
            <a:pathLst>
              <a:path h="215264">
                <a:moveTo>
                  <a:pt x="0" y="0"/>
                </a:moveTo>
                <a:lnTo>
                  <a:pt x="0" y="214883"/>
                </a:lnTo>
              </a:path>
            </a:pathLst>
          </a:custGeom>
          <a:ln w="79248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848856" y="4308347"/>
            <a:ext cx="79375" cy="215265"/>
          </a:xfrm>
          <a:custGeom>
            <a:avLst/>
            <a:gdLst/>
            <a:ahLst/>
            <a:cxnLst/>
            <a:rect l="l" t="t" r="r" b="b"/>
            <a:pathLst>
              <a:path w="79375" h="215264">
                <a:moveTo>
                  <a:pt x="0" y="214883"/>
                </a:moveTo>
                <a:lnTo>
                  <a:pt x="79248" y="214883"/>
                </a:lnTo>
                <a:lnTo>
                  <a:pt x="79248" y="0"/>
                </a:lnTo>
                <a:lnTo>
                  <a:pt x="0" y="0"/>
                </a:lnTo>
                <a:lnTo>
                  <a:pt x="0" y="214883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045452" y="4401311"/>
            <a:ext cx="0" cy="192405"/>
          </a:xfrm>
          <a:custGeom>
            <a:avLst/>
            <a:gdLst/>
            <a:ahLst/>
            <a:cxnLst/>
            <a:rect l="l" t="t" r="r" b="b"/>
            <a:pathLst>
              <a:path h="192404">
                <a:moveTo>
                  <a:pt x="0" y="0"/>
                </a:moveTo>
                <a:lnTo>
                  <a:pt x="0" y="192024"/>
                </a:lnTo>
              </a:path>
            </a:pathLst>
          </a:custGeom>
          <a:ln w="79248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005828" y="4401311"/>
            <a:ext cx="79375" cy="192405"/>
          </a:xfrm>
          <a:custGeom>
            <a:avLst/>
            <a:gdLst/>
            <a:ahLst/>
            <a:cxnLst/>
            <a:rect l="l" t="t" r="r" b="b"/>
            <a:pathLst>
              <a:path w="79375" h="192404">
                <a:moveTo>
                  <a:pt x="0" y="192024"/>
                </a:moveTo>
                <a:lnTo>
                  <a:pt x="79248" y="192024"/>
                </a:lnTo>
                <a:lnTo>
                  <a:pt x="79248" y="0"/>
                </a:lnTo>
                <a:lnTo>
                  <a:pt x="0" y="0"/>
                </a:lnTo>
                <a:lnTo>
                  <a:pt x="0" y="19202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363206" y="4463796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9079"/>
                </a:lnTo>
              </a:path>
            </a:pathLst>
          </a:custGeom>
          <a:ln w="80772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322819" y="4463796"/>
            <a:ext cx="81280" cy="259079"/>
          </a:xfrm>
          <a:custGeom>
            <a:avLst/>
            <a:gdLst/>
            <a:ahLst/>
            <a:cxnLst/>
            <a:rect l="l" t="t" r="r" b="b"/>
            <a:pathLst>
              <a:path w="81279" h="259079">
                <a:moveTo>
                  <a:pt x="0" y="259079"/>
                </a:moveTo>
                <a:lnTo>
                  <a:pt x="80772" y="259079"/>
                </a:lnTo>
                <a:lnTo>
                  <a:pt x="80772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940808" y="4305300"/>
            <a:ext cx="79375" cy="536575"/>
          </a:xfrm>
          <a:custGeom>
            <a:avLst/>
            <a:gdLst/>
            <a:ahLst/>
            <a:cxnLst/>
            <a:rect l="l" t="t" r="r" b="b"/>
            <a:pathLst>
              <a:path w="79375" h="536575">
                <a:moveTo>
                  <a:pt x="0" y="536448"/>
                </a:moveTo>
                <a:lnTo>
                  <a:pt x="79248" y="536448"/>
                </a:lnTo>
                <a:lnTo>
                  <a:pt x="79248" y="0"/>
                </a:lnTo>
                <a:lnTo>
                  <a:pt x="0" y="0"/>
                </a:lnTo>
                <a:lnTo>
                  <a:pt x="0" y="5364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980432" y="4364735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0"/>
                </a:moveTo>
                <a:lnTo>
                  <a:pt x="0" y="150875"/>
                </a:lnTo>
              </a:path>
            </a:pathLst>
          </a:custGeom>
          <a:ln w="79248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940808" y="4364735"/>
            <a:ext cx="79375" cy="151130"/>
          </a:xfrm>
          <a:custGeom>
            <a:avLst/>
            <a:gdLst/>
            <a:ahLst/>
            <a:cxnLst/>
            <a:rect l="l" t="t" r="r" b="b"/>
            <a:pathLst>
              <a:path w="79375" h="151129">
                <a:moveTo>
                  <a:pt x="0" y="150875"/>
                </a:moveTo>
                <a:lnTo>
                  <a:pt x="79248" y="150875"/>
                </a:lnTo>
                <a:lnTo>
                  <a:pt x="79248" y="0"/>
                </a:lnTo>
                <a:lnTo>
                  <a:pt x="0" y="0"/>
                </a:lnTo>
                <a:lnTo>
                  <a:pt x="0" y="15087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815584" y="4305300"/>
            <a:ext cx="78105" cy="536575"/>
          </a:xfrm>
          <a:custGeom>
            <a:avLst/>
            <a:gdLst/>
            <a:ahLst/>
            <a:cxnLst/>
            <a:rect l="l" t="t" r="r" b="b"/>
            <a:pathLst>
              <a:path w="78104" h="536575">
                <a:moveTo>
                  <a:pt x="0" y="536448"/>
                </a:moveTo>
                <a:lnTo>
                  <a:pt x="77724" y="536448"/>
                </a:lnTo>
                <a:lnTo>
                  <a:pt x="77724" y="0"/>
                </a:lnTo>
                <a:lnTo>
                  <a:pt x="0" y="0"/>
                </a:lnTo>
                <a:lnTo>
                  <a:pt x="0" y="5364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687311" y="4305300"/>
            <a:ext cx="81280" cy="536575"/>
          </a:xfrm>
          <a:custGeom>
            <a:avLst/>
            <a:gdLst/>
            <a:ahLst/>
            <a:cxnLst/>
            <a:rect l="l" t="t" r="r" b="b"/>
            <a:pathLst>
              <a:path w="81279" h="536575">
                <a:moveTo>
                  <a:pt x="0" y="536448"/>
                </a:moveTo>
                <a:lnTo>
                  <a:pt x="80772" y="536448"/>
                </a:lnTo>
                <a:lnTo>
                  <a:pt x="80772" y="0"/>
                </a:lnTo>
                <a:lnTo>
                  <a:pt x="0" y="0"/>
                </a:lnTo>
                <a:lnTo>
                  <a:pt x="0" y="5364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100828" y="4997196"/>
            <a:ext cx="79375" cy="515620"/>
          </a:xfrm>
          <a:custGeom>
            <a:avLst/>
            <a:gdLst/>
            <a:ahLst/>
            <a:cxnLst/>
            <a:rect l="l" t="t" r="r" b="b"/>
            <a:pathLst>
              <a:path w="79375" h="515620">
                <a:moveTo>
                  <a:pt x="0" y="515111"/>
                </a:moveTo>
                <a:lnTo>
                  <a:pt x="79248" y="515111"/>
                </a:lnTo>
                <a:lnTo>
                  <a:pt x="79248" y="0"/>
                </a:lnTo>
                <a:lnTo>
                  <a:pt x="0" y="0"/>
                </a:lnTo>
                <a:lnTo>
                  <a:pt x="0" y="51511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257800" y="4997196"/>
            <a:ext cx="81280" cy="472440"/>
          </a:xfrm>
          <a:custGeom>
            <a:avLst/>
            <a:gdLst/>
            <a:ahLst/>
            <a:cxnLst/>
            <a:rect l="l" t="t" r="r" b="b"/>
            <a:pathLst>
              <a:path w="81279" h="472439">
                <a:moveTo>
                  <a:pt x="0" y="472439"/>
                </a:moveTo>
                <a:lnTo>
                  <a:pt x="80772" y="472439"/>
                </a:lnTo>
                <a:lnTo>
                  <a:pt x="80772" y="0"/>
                </a:lnTo>
                <a:lnTo>
                  <a:pt x="0" y="0"/>
                </a:lnTo>
                <a:lnTo>
                  <a:pt x="0" y="47243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417820" y="4997196"/>
            <a:ext cx="81280" cy="452755"/>
          </a:xfrm>
          <a:custGeom>
            <a:avLst/>
            <a:gdLst/>
            <a:ahLst/>
            <a:cxnLst/>
            <a:rect l="l" t="t" r="r" b="b"/>
            <a:pathLst>
              <a:path w="81279" h="452754">
                <a:moveTo>
                  <a:pt x="0" y="452627"/>
                </a:moveTo>
                <a:lnTo>
                  <a:pt x="80772" y="452627"/>
                </a:lnTo>
                <a:lnTo>
                  <a:pt x="80772" y="0"/>
                </a:lnTo>
                <a:lnTo>
                  <a:pt x="0" y="0"/>
                </a:lnTo>
                <a:lnTo>
                  <a:pt x="0" y="45262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576315" y="4997196"/>
            <a:ext cx="79375" cy="408940"/>
          </a:xfrm>
          <a:custGeom>
            <a:avLst/>
            <a:gdLst/>
            <a:ahLst/>
            <a:cxnLst/>
            <a:rect l="l" t="t" r="r" b="b"/>
            <a:pathLst>
              <a:path w="79375" h="408939">
                <a:moveTo>
                  <a:pt x="0" y="408431"/>
                </a:moveTo>
                <a:lnTo>
                  <a:pt x="79248" y="408431"/>
                </a:lnTo>
                <a:lnTo>
                  <a:pt x="79248" y="0"/>
                </a:lnTo>
                <a:lnTo>
                  <a:pt x="0" y="0"/>
                </a:lnTo>
                <a:lnTo>
                  <a:pt x="0" y="408431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974079" y="4997196"/>
            <a:ext cx="79375" cy="515620"/>
          </a:xfrm>
          <a:custGeom>
            <a:avLst/>
            <a:gdLst/>
            <a:ahLst/>
            <a:cxnLst/>
            <a:rect l="l" t="t" r="r" b="b"/>
            <a:pathLst>
              <a:path w="79375" h="515620">
                <a:moveTo>
                  <a:pt x="0" y="515111"/>
                </a:moveTo>
                <a:lnTo>
                  <a:pt x="79248" y="515111"/>
                </a:lnTo>
                <a:lnTo>
                  <a:pt x="79248" y="0"/>
                </a:lnTo>
                <a:lnTo>
                  <a:pt x="0" y="0"/>
                </a:lnTo>
                <a:lnTo>
                  <a:pt x="0" y="51511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132576" y="4997196"/>
            <a:ext cx="78105" cy="472440"/>
          </a:xfrm>
          <a:custGeom>
            <a:avLst/>
            <a:gdLst/>
            <a:ahLst/>
            <a:cxnLst/>
            <a:rect l="l" t="t" r="r" b="b"/>
            <a:pathLst>
              <a:path w="78104" h="472439">
                <a:moveTo>
                  <a:pt x="0" y="472439"/>
                </a:moveTo>
                <a:lnTo>
                  <a:pt x="77724" y="472439"/>
                </a:lnTo>
                <a:lnTo>
                  <a:pt x="77724" y="0"/>
                </a:lnTo>
                <a:lnTo>
                  <a:pt x="0" y="0"/>
                </a:lnTo>
                <a:lnTo>
                  <a:pt x="0" y="47243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289547" y="4997196"/>
            <a:ext cx="81280" cy="452755"/>
          </a:xfrm>
          <a:custGeom>
            <a:avLst/>
            <a:gdLst/>
            <a:ahLst/>
            <a:cxnLst/>
            <a:rect l="l" t="t" r="r" b="b"/>
            <a:pathLst>
              <a:path w="81279" h="452754">
                <a:moveTo>
                  <a:pt x="0" y="452627"/>
                </a:moveTo>
                <a:lnTo>
                  <a:pt x="80772" y="452627"/>
                </a:lnTo>
                <a:lnTo>
                  <a:pt x="80772" y="0"/>
                </a:lnTo>
                <a:lnTo>
                  <a:pt x="0" y="0"/>
                </a:lnTo>
                <a:lnTo>
                  <a:pt x="0" y="45262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449567" y="4997196"/>
            <a:ext cx="78105" cy="408940"/>
          </a:xfrm>
          <a:custGeom>
            <a:avLst/>
            <a:gdLst/>
            <a:ahLst/>
            <a:cxnLst/>
            <a:rect l="l" t="t" r="r" b="b"/>
            <a:pathLst>
              <a:path w="78104" h="408939">
                <a:moveTo>
                  <a:pt x="0" y="408431"/>
                </a:moveTo>
                <a:lnTo>
                  <a:pt x="77723" y="408431"/>
                </a:lnTo>
                <a:lnTo>
                  <a:pt x="77723" y="0"/>
                </a:lnTo>
                <a:lnTo>
                  <a:pt x="0" y="0"/>
                </a:lnTo>
                <a:lnTo>
                  <a:pt x="0" y="4084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845807" y="4997196"/>
            <a:ext cx="79375" cy="515620"/>
          </a:xfrm>
          <a:custGeom>
            <a:avLst/>
            <a:gdLst/>
            <a:ahLst/>
            <a:cxnLst/>
            <a:rect l="l" t="t" r="r" b="b"/>
            <a:pathLst>
              <a:path w="79375" h="515620">
                <a:moveTo>
                  <a:pt x="0" y="515111"/>
                </a:moveTo>
                <a:lnTo>
                  <a:pt x="79248" y="515111"/>
                </a:lnTo>
                <a:lnTo>
                  <a:pt x="79248" y="0"/>
                </a:lnTo>
                <a:lnTo>
                  <a:pt x="0" y="0"/>
                </a:lnTo>
                <a:lnTo>
                  <a:pt x="0" y="51511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005828" y="4997196"/>
            <a:ext cx="79375" cy="472440"/>
          </a:xfrm>
          <a:custGeom>
            <a:avLst/>
            <a:gdLst/>
            <a:ahLst/>
            <a:cxnLst/>
            <a:rect l="l" t="t" r="r" b="b"/>
            <a:pathLst>
              <a:path w="79375" h="472439">
                <a:moveTo>
                  <a:pt x="0" y="472439"/>
                </a:moveTo>
                <a:lnTo>
                  <a:pt x="79248" y="472439"/>
                </a:lnTo>
                <a:lnTo>
                  <a:pt x="79248" y="0"/>
                </a:lnTo>
                <a:lnTo>
                  <a:pt x="0" y="0"/>
                </a:lnTo>
                <a:lnTo>
                  <a:pt x="0" y="47243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162800" y="4997196"/>
            <a:ext cx="81280" cy="452755"/>
          </a:xfrm>
          <a:custGeom>
            <a:avLst/>
            <a:gdLst/>
            <a:ahLst/>
            <a:cxnLst/>
            <a:rect l="l" t="t" r="r" b="b"/>
            <a:pathLst>
              <a:path w="81279" h="452754">
                <a:moveTo>
                  <a:pt x="0" y="452627"/>
                </a:moveTo>
                <a:lnTo>
                  <a:pt x="80772" y="452627"/>
                </a:lnTo>
                <a:lnTo>
                  <a:pt x="80772" y="0"/>
                </a:lnTo>
                <a:lnTo>
                  <a:pt x="0" y="0"/>
                </a:lnTo>
                <a:lnTo>
                  <a:pt x="0" y="45262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322819" y="4997196"/>
            <a:ext cx="81280" cy="408940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0" y="408431"/>
                </a:moveTo>
                <a:lnTo>
                  <a:pt x="80772" y="408431"/>
                </a:lnTo>
                <a:lnTo>
                  <a:pt x="80772" y="0"/>
                </a:lnTo>
                <a:lnTo>
                  <a:pt x="0" y="0"/>
                </a:lnTo>
                <a:lnTo>
                  <a:pt x="0" y="40843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140452" y="5062728"/>
            <a:ext cx="0" cy="170815"/>
          </a:xfrm>
          <a:custGeom>
            <a:avLst/>
            <a:gdLst/>
            <a:ahLst/>
            <a:cxnLst/>
            <a:rect l="l" t="t" r="r" b="b"/>
            <a:pathLst>
              <a:path h="170814">
                <a:moveTo>
                  <a:pt x="0" y="0"/>
                </a:moveTo>
                <a:lnTo>
                  <a:pt x="0" y="170688"/>
                </a:lnTo>
              </a:path>
            </a:pathLst>
          </a:custGeom>
          <a:ln w="79248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100828" y="5062728"/>
            <a:ext cx="79375" cy="170815"/>
          </a:xfrm>
          <a:custGeom>
            <a:avLst/>
            <a:gdLst/>
            <a:ahLst/>
            <a:cxnLst/>
            <a:rect l="l" t="t" r="r" b="b"/>
            <a:pathLst>
              <a:path w="79375" h="170814">
                <a:moveTo>
                  <a:pt x="0" y="170688"/>
                </a:moveTo>
                <a:lnTo>
                  <a:pt x="79248" y="170688"/>
                </a:lnTo>
                <a:lnTo>
                  <a:pt x="79248" y="0"/>
                </a:lnTo>
                <a:lnTo>
                  <a:pt x="0" y="0"/>
                </a:lnTo>
                <a:lnTo>
                  <a:pt x="0" y="17068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298185" y="5169408"/>
            <a:ext cx="0" cy="215265"/>
          </a:xfrm>
          <a:custGeom>
            <a:avLst/>
            <a:gdLst/>
            <a:ahLst/>
            <a:cxnLst/>
            <a:rect l="l" t="t" r="r" b="b"/>
            <a:pathLst>
              <a:path h="215264">
                <a:moveTo>
                  <a:pt x="0" y="0"/>
                </a:moveTo>
                <a:lnTo>
                  <a:pt x="0" y="214884"/>
                </a:lnTo>
              </a:path>
            </a:pathLst>
          </a:custGeom>
          <a:ln w="80772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257800" y="5169408"/>
            <a:ext cx="81280" cy="215265"/>
          </a:xfrm>
          <a:custGeom>
            <a:avLst/>
            <a:gdLst/>
            <a:ahLst/>
            <a:cxnLst/>
            <a:rect l="l" t="t" r="r" b="b"/>
            <a:pathLst>
              <a:path w="81279" h="215264">
                <a:moveTo>
                  <a:pt x="0" y="214884"/>
                </a:moveTo>
                <a:lnTo>
                  <a:pt x="80772" y="214884"/>
                </a:lnTo>
                <a:lnTo>
                  <a:pt x="80772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458205" y="5065776"/>
            <a:ext cx="0" cy="170815"/>
          </a:xfrm>
          <a:custGeom>
            <a:avLst/>
            <a:gdLst/>
            <a:ahLst/>
            <a:cxnLst/>
            <a:rect l="l" t="t" r="r" b="b"/>
            <a:pathLst>
              <a:path h="170814">
                <a:moveTo>
                  <a:pt x="0" y="0"/>
                </a:moveTo>
                <a:lnTo>
                  <a:pt x="0" y="170687"/>
                </a:lnTo>
              </a:path>
            </a:pathLst>
          </a:custGeom>
          <a:ln w="80772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417820" y="5065776"/>
            <a:ext cx="81280" cy="170815"/>
          </a:xfrm>
          <a:custGeom>
            <a:avLst/>
            <a:gdLst/>
            <a:ahLst/>
            <a:cxnLst/>
            <a:rect l="l" t="t" r="r" b="b"/>
            <a:pathLst>
              <a:path w="81279" h="170814">
                <a:moveTo>
                  <a:pt x="0" y="170687"/>
                </a:moveTo>
                <a:lnTo>
                  <a:pt x="80772" y="170687"/>
                </a:lnTo>
                <a:lnTo>
                  <a:pt x="80772" y="0"/>
                </a:lnTo>
                <a:lnTo>
                  <a:pt x="0" y="0"/>
                </a:lnTo>
                <a:lnTo>
                  <a:pt x="0" y="17068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488429" y="4989576"/>
            <a:ext cx="0" cy="106680"/>
          </a:xfrm>
          <a:custGeom>
            <a:avLst/>
            <a:gdLst/>
            <a:ahLst/>
            <a:cxnLst/>
            <a:rect l="l" t="t" r="r" b="b"/>
            <a:pathLst>
              <a:path h="106679">
                <a:moveTo>
                  <a:pt x="0" y="0"/>
                </a:moveTo>
                <a:lnTo>
                  <a:pt x="0" y="106680"/>
                </a:lnTo>
              </a:path>
            </a:pathLst>
          </a:custGeom>
          <a:ln w="77723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449567" y="4989576"/>
            <a:ext cx="78105" cy="106680"/>
          </a:xfrm>
          <a:custGeom>
            <a:avLst/>
            <a:gdLst/>
            <a:ahLst/>
            <a:cxnLst/>
            <a:rect l="l" t="t" r="r" b="b"/>
            <a:pathLst>
              <a:path w="78104" h="106679">
                <a:moveTo>
                  <a:pt x="0" y="106680"/>
                </a:moveTo>
                <a:lnTo>
                  <a:pt x="77723" y="106680"/>
                </a:lnTo>
                <a:lnTo>
                  <a:pt x="77723" y="0"/>
                </a:lnTo>
                <a:lnTo>
                  <a:pt x="0" y="0"/>
                </a:lnTo>
                <a:lnTo>
                  <a:pt x="0" y="10668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329934" y="5169408"/>
            <a:ext cx="0" cy="215265"/>
          </a:xfrm>
          <a:custGeom>
            <a:avLst/>
            <a:gdLst/>
            <a:ahLst/>
            <a:cxnLst/>
            <a:rect l="l" t="t" r="r" b="b"/>
            <a:pathLst>
              <a:path h="215264">
                <a:moveTo>
                  <a:pt x="0" y="0"/>
                </a:moveTo>
                <a:lnTo>
                  <a:pt x="0" y="214884"/>
                </a:lnTo>
              </a:path>
            </a:pathLst>
          </a:custGeom>
          <a:ln w="80772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289547" y="5169408"/>
            <a:ext cx="81280" cy="215265"/>
          </a:xfrm>
          <a:custGeom>
            <a:avLst/>
            <a:gdLst/>
            <a:ahLst/>
            <a:cxnLst/>
            <a:rect l="l" t="t" r="r" b="b"/>
            <a:pathLst>
              <a:path w="81279" h="215264">
                <a:moveTo>
                  <a:pt x="0" y="214884"/>
                </a:moveTo>
                <a:lnTo>
                  <a:pt x="80772" y="214884"/>
                </a:lnTo>
                <a:lnTo>
                  <a:pt x="80772" y="0"/>
                </a:lnTo>
                <a:lnTo>
                  <a:pt x="0" y="0"/>
                </a:lnTo>
                <a:lnTo>
                  <a:pt x="0" y="21488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013703" y="5332476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548"/>
                </a:lnTo>
              </a:path>
            </a:pathLst>
          </a:custGeom>
          <a:ln w="79248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974079" y="5332476"/>
            <a:ext cx="79375" cy="193675"/>
          </a:xfrm>
          <a:custGeom>
            <a:avLst/>
            <a:gdLst/>
            <a:ahLst/>
            <a:cxnLst/>
            <a:rect l="l" t="t" r="r" b="b"/>
            <a:pathLst>
              <a:path w="79375" h="193675">
                <a:moveTo>
                  <a:pt x="0" y="193548"/>
                </a:moveTo>
                <a:lnTo>
                  <a:pt x="79248" y="193548"/>
                </a:lnTo>
                <a:lnTo>
                  <a:pt x="79248" y="0"/>
                </a:lnTo>
                <a:lnTo>
                  <a:pt x="0" y="0"/>
                </a:lnTo>
                <a:lnTo>
                  <a:pt x="0" y="193548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587995" y="5148071"/>
            <a:ext cx="0" cy="257810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555"/>
                </a:lnTo>
              </a:path>
            </a:pathLst>
          </a:custGeom>
          <a:ln w="79248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548371" y="5148071"/>
            <a:ext cx="79375" cy="257810"/>
          </a:xfrm>
          <a:custGeom>
            <a:avLst/>
            <a:gdLst/>
            <a:ahLst/>
            <a:cxnLst/>
            <a:rect l="l" t="t" r="r" b="b"/>
            <a:pathLst>
              <a:path w="79375" h="257810">
                <a:moveTo>
                  <a:pt x="0" y="257555"/>
                </a:moveTo>
                <a:lnTo>
                  <a:pt x="79248" y="257555"/>
                </a:lnTo>
                <a:lnTo>
                  <a:pt x="79248" y="0"/>
                </a:lnTo>
                <a:lnTo>
                  <a:pt x="0" y="0"/>
                </a:lnTo>
                <a:lnTo>
                  <a:pt x="0" y="25755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940808" y="4989576"/>
            <a:ext cx="79375" cy="536575"/>
          </a:xfrm>
          <a:custGeom>
            <a:avLst/>
            <a:gdLst/>
            <a:ahLst/>
            <a:cxnLst/>
            <a:rect l="l" t="t" r="r" b="b"/>
            <a:pathLst>
              <a:path w="79375" h="536575">
                <a:moveTo>
                  <a:pt x="0" y="536448"/>
                </a:moveTo>
                <a:lnTo>
                  <a:pt x="79248" y="536448"/>
                </a:lnTo>
                <a:lnTo>
                  <a:pt x="79248" y="0"/>
                </a:lnTo>
                <a:lnTo>
                  <a:pt x="0" y="0"/>
                </a:lnTo>
                <a:lnTo>
                  <a:pt x="0" y="5364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980432" y="5323332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9352"/>
                </a:lnTo>
              </a:path>
            </a:pathLst>
          </a:custGeom>
          <a:ln w="79248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940808" y="5323332"/>
            <a:ext cx="79375" cy="149860"/>
          </a:xfrm>
          <a:custGeom>
            <a:avLst/>
            <a:gdLst/>
            <a:ahLst/>
            <a:cxnLst/>
            <a:rect l="l" t="t" r="r" b="b"/>
            <a:pathLst>
              <a:path w="79375" h="149860">
                <a:moveTo>
                  <a:pt x="0" y="149352"/>
                </a:moveTo>
                <a:lnTo>
                  <a:pt x="79248" y="149352"/>
                </a:lnTo>
                <a:lnTo>
                  <a:pt x="79248" y="0"/>
                </a:lnTo>
                <a:lnTo>
                  <a:pt x="0" y="0"/>
                </a:lnTo>
                <a:lnTo>
                  <a:pt x="0" y="14935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815584" y="4989576"/>
            <a:ext cx="78105" cy="536575"/>
          </a:xfrm>
          <a:custGeom>
            <a:avLst/>
            <a:gdLst/>
            <a:ahLst/>
            <a:cxnLst/>
            <a:rect l="l" t="t" r="r" b="b"/>
            <a:pathLst>
              <a:path w="78104" h="536575">
                <a:moveTo>
                  <a:pt x="0" y="536448"/>
                </a:moveTo>
                <a:lnTo>
                  <a:pt x="77724" y="536448"/>
                </a:lnTo>
                <a:lnTo>
                  <a:pt x="77724" y="0"/>
                </a:lnTo>
                <a:lnTo>
                  <a:pt x="0" y="0"/>
                </a:lnTo>
                <a:lnTo>
                  <a:pt x="0" y="5364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687311" y="4989576"/>
            <a:ext cx="81280" cy="536575"/>
          </a:xfrm>
          <a:custGeom>
            <a:avLst/>
            <a:gdLst/>
            <a:ahLst/>
            <a:cxnLst/>
            <a:rect l="l" t="t" r="r" b="b"/>
            <a:pathLst>
              <a:path w="81279" h="536575">
                <a:moveTo>
                  <a:pt x="0" y="536448"/>
                </a:moveTo>
                <a:lnTo>
                  <a:pt x="80772" y="536448"/>
                </a:lnTo>
                <a:lnTo>
                  <a:pt x="80772" y="0"/>
                </a:lnTo>
                <a:lnTo>
                  <a:pt x="0" y="0"/>
                </a:lnTo>
                <a:lnTo>
                  <a:pt x="0" y="53644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705343" y="3581400"/>
            <a:ext cx="79375" cy="516890"/>
          </a:xfrm>
          <a:custGeom>
            <a:avLst/>
            <a:gdLst/>
            <a:ahLst/>
            <a:cxnLst/>
            <a:rect l="l" t="t" r="r" b="b"/>
            <a:pathLst>
              <a:path w="79375" h="516889">
                <a:moveTo>
                  <a:pt x="0" y="516636"/>
                </a:moveTo>
                <a:lnTo>
                  <a:pt x="79248" y="516636"/>
                </a:lnTo>
                <a:lnTo>
                  <a:pt x="79248" y="0"/>
                </a:lnTo>
                <a:lnTo>
                  <a:pt x="0" y="0"/>
                </a:lnTo>
                <a:lnTo>
                  <a:pt x="0" y="516636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865364" y="3581400"/>
            <a:ext cx="78105" cy="472440"/>
          </a:xfrm>
          <a:custGeom>
            <a:avLst/>
            <a:gdLst/>
            <a:ahLst/>
            <a:cxnLst/>
            <a:rect l="l" t="t" r="r" b="b"/>
            <a:pathLst>
              <a:path w="78104" h="472439">
                <a:moveTo>
                  <a:pt x="0" y="472439"/>
                </a:moveTo>
                <a:lnTo>
                  <a:pt x="77724" y="472439"/>
                </a:lnTo>
                <a:lnTo>
                  <a:pt x="77724" y="0"/>
                </a:lnTo>
                <a:lnTo>
                  <a:pt x="0" y="0"/>
                </a:lnTo>
                <a:lnTo>
                  <a:pt x="0" y="47243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022335" y="3581400"/>
            <a:ext cx="81280" cy="451484"/>
          </a:xfrm>
          <a:custGeom>
            <a:avLst/>
            <a:gdLst/>
            <a:ahLst/>
            <a:cxnLst/>
            <a:rect l="l" t="t" r="r" b="b"/>
            <a:pathLst>
              <a:path w="81279" h="451485">
                <a:moveTo>
                  <a:pt x="0" y="451104"/>
                </a:moveTo>
                <a:lnTo>
                  <a:pt x="80772" y="451104"/>
                </a:lnTo>
                <a:lnTo>
                  <a:pt x="80772" y="0"/>
                </a:lnTo>
                <a:lnTo>
                  <a:pt x="0" y="0"/>
                </a:lnTo>
                <a:lnTo>
                  <a:pt x="0" y="45110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182356" y="3581400"/>
            <a:ext cx="79375" cy="410209"/>
          </a:xfrm>
          <a:custGeom>
            <a:avLst/>
            <a:gdLst/>
            <a:ahLst/>
            <a:cxnLst/>
            <a:rect l="l" t="t" r="r" b="b"/>
            <a:pathLst>
              <a:path w="79375" h="410210">
                <a:moveTo>
                  <a:pt x="0" y="409956"/>
                </a:moveTo>
                <a:lnTo>
                  <a:pt x="79248" y="409956"/>
                </a:lnTo>
                <a:lnTo>
                  <a:pt x="79248" y="0"/>
                </a:lnTo>
                <a:lnTo>
                  <a:pt x="0" y="0"/>
                </a:lnTo>
                <a:lnTo>
                  <a:pt x="0" y="409956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744968" y="3881628"/>
            <a:ext cx="0" cy="216535"/>
          </a:xfrm>
          <a:custGeom>
            <a:avLst/>
            <a:gdLst/>
            <a:ahLst/>
            <a:cxnLst/>
            <a:rect l="l" t="t" r="r" b="b"/>
            <a:pathLst>
              <a:path h="216535">
                <a:moveTo>
                  <a:pt x="0" y="0"/>
                </a:moveTo>
                <a:lnTo>
                  <a:pt x="0" y="216408"/>
                </a:lnTo>
              </a:path>
            </a:pathLst>
          </a:custGeom>
          <a:ln w="79248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705343" y="3881628"/>
            <a:ext cx="79375" cy="216535"/>
          </a:xfrm>
          <a:custGeom>
            <a:avLst/>
            <a:gdLst/>
            <a:ahLst/>
            <a:cxnLst/>
            <a:rect l="l" t="t" r="r" b="b"/>
            <a:pathLst>
              <a:path w="79375" h="216535">
                <a:moveTo>
                  <a:pt x="0" y="216408"/>
                </a:moveTo>
                <a:lnTo>
                  <a:pt x="79248" y="216408"/>
                </a:lnTo>
                <a:lnTo>
                  <a:pt x="79248" y="0"/>
                </a:lnTo>
                <a:lnTo>
                  <a:pt x="0" y="0"/>
                </a:lnTo>
                <a:lnTo>
                  <a:pt x="0" y="21640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904226" y="3668267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547"/>
                </a:lnTo>
              </a:path>
            </a:pathLst>
          </a:custGeom>
          <a:ln w="7772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865364" y="3668267"/>
            <a:ext cx="78105" cy="193675"/>
          </a:xfrm>
          <a:custGeom>
            <a:avLst/>
            <a:gdLst/>
            <a:ahLst/>
            <a:cxnLst/>
            <a:rect l="l" t="t" r="r" b="b"/>
            <a:pathLst>
              <a:path w="78104" h="193675">
                <a:moveTo>
                  <a:pt x="0" y="193547"/>
                </a:moveTo>
                <a:lnTo>
                  <a:pt x="77724" y="193547"/>
                </a:lnTo>
                <a:lnTo>
                  <a:pt x="77724" y="0"/>
                </a:lnTo>
                <a:lnTo>
                  <a:pt x="0" y="0"/>
                </a:lnTo>
                <a:lnTo>
                  <a:pt x="0" y="19354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062721" y="3706367"/>
            <a:ext cx="0" cy="236220"/>
          </a:xfrm>
          <a:custGeom>
            <a:avLst/>
            <a:gdLst/>
            <a:ahLst/>
            <a:cxnLst/>
            <a:rect l="l" t="t" r="r" b="b"/>
            <a:pathLst>
              <a:path h="236220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80772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022335" y="3706367"/>
            <a:ext cx="81280" cy="236220"/>
          </a:xfrm>
          <a:custGeom>
            <a:avLst/>
            <a:gdLst/>
            <a:ahLst/>
            <a:cxnLst/>
            <a:rect l="l" t="t" r="r" b="b"/>
            <a:pathLst>
              <a:path w="81279" h="236220">
                <a:moveTo>
                  <a:pt x="0" y="236219"/>
                </a:moveTo>
                <a:lnTo>
                  <a:pt x="80772" y="236219"/>
                </a:lnTo>
                <a:lnTo>
                  <a:pt x="80772" y="0"/>
                </a:lnTo>
                <a:lnTo>
                  <a:pt x="0" y="0"/>
                </a:lnTo>
                <a:lnTo>
                  <a:pt x="0" y="23621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705343" y="4312920"/>
            <a:ext cx="79375" cy="516890"/>
          </a:xfrm>
          <a:custGeom>
            <a:avLst/>
            <a:gdLst/>
            <a:ahLst/>
            <a:cxnLst/>
            <a:rect l="l" t="t" r="r" b="b"/>
            <a:pathLst>
              <a:path w="79375" h="516889">
                <a:moveTo>
                  <a:pt x="0" y="516635"/>
                </a:moveTo>
                <a:lnTo>
                  <a:pt x="79248" y="516635"/>
                </a:lnTo>
                <a:lnTo>
                  <a:pt x="79248" y="0"/>
                </a:lnTo>
                <a:lnTo>
                  <a:pt x="0" y="0"/>
                </a:lnTo>
                <a:lnTo>
                  <a:pt x="0" y="516635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865364" y="4312920"/>
            <a:ext cx="78105" cy="474345"/>
          </a:xfrm>
          <a:custGeom>
            <a:avLst/>
            <a:gdLst/>
            <a:ahLst/>
            <a:cxnLst/>
            <a:rect l="l" t="t" r="r" b="b"/>
            <a:pathLst>
              <a:path w="78104" h="474345">
                <a:moveTo>
                  <a:pt x="0" y="473963"/>
                </a:moveTo>
                <a:lnTo>
                  <a:pt x="77724" y="473963"/>
                </a:lnTo>
                <a:lnTo>
                  <a:pt x="77724" y="0"/>
                </a:lnTo>
                <a:lnTo>
                  <a:pt x="0" y="0"/>
                </a:lnTo>
                <a:lnTo>
                  <a:pt x="0" y="4739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022335" y="4312920"/>
            <a:ext cx="81280" cy="452755"/>
          </a:xfrm>
          <a:custGeom>
            <a:avLst/>
            <a:gdLst/>
            <a:ahLst/>
            <a:cxnLst/>
            <a:rect l="l" t="t" r="r" b="b"/>
            <a:pathLst>
              <a:path w="81279" h="452754">
                <a:moveTo>
                  <a:pt x="0" y="452627"/>
                </a:moveTo>
                <a:lnTo>
                  <a:pt x="80772" y="452627"/>
                </a:lnTo>
                <a:lnTo>
                  <a:pt x="80772" y="0"/>
                </a:lnTo>
                <a:lnTo>
                  <a:pt x="0" y="0"/>
                </a:lnTo>
                <a:lnTo>
                  <a:pt x="0" y="45262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182356" y="4312920"/>
            <a:ext cx="79375" cy="410209"/>
          </a:xfrm>
          <a:custGeom>
            <a:avLst/>
            <a:gdLst/>
            <a:ahLst/>
            <a:cxnLst/>
            <a:rect l="l" t="t" r="r" b="b"/>
            <a:pathLst>
              <a:path w="79375" h="410210">
                <a:moveTo>
                  <a:pt x="0" y="409955"/>
                </a:moveTo>
                <a:lnTo>
                  <a:pt x="79248" y="409955"/>
                </a:lnTo>
                <a:lnTo>
                  <a:pt x="79248" y="0"/>
                </a:lnTo>
                <a:lnTo>
                  <a:pt x="0" y="0"/>
                </a:lnTo>
                <a:lnTo>
                  <a:pt x="0" y="409955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587233" y="4308347"/>
            <a:ext cx="0" cy="215265"/>
          </a:xfrm>
          <a:custGeom>
            <a:avLst/>
            <a:gdLst/>
            <a:ahLst/>
            <a:cxnLst/>
            <a:rect l="l" t="t" r="r" b="b"/>
            <a:pathLst>
              <a:path h="215264">
                <a:moveTo>
                  <a:pt x="0" y="0"/>
                </a:moveTo>
                <a:lnTo>
                  <a:pt x="0" y="214883"/>
                </a:lnTo>
              </a:path>
            </a:pathLst>
          </a:custGeom>
          <a:ln w="7772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548371" y="4308347"/>
            <a:ext cx="78105" cy="215265"/>
          </a:xfrm>
          <a:custGeom>
            <a:avLst/>
            <a:gdLst/>
            <a:ahLst/>
            <a:cxnLst/>
            <a:rect l="l" t="t" r="r" b="b"/>
            <a:pathLst>
              <a:path w="78104" h="215264">
                <a:moveTo>
                  <a:pt x="0" y="214883"/>
                </a:moveTo>
                <a:lnTo>
                  <a:pt x="77724" y="214883"/>
                </a:lnTo>
                <a:lnTo>
                  <a:pt x="77724" y="0"/>
                </a:lnTo>
                <a:lnTo>
                  <a:pt x="0" y="0"/>
                </a:lnTo>
                <a:lnTo>
                  <a:pt x="0" y="214883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904226" y="4401311"/>
            <a:ext cx="0" cy="192405"/>
          </a:xfrm>
          <a:custGeom>
            <a:avLst/>
            <a:gdLst/>
            <a:ahLst/>
            <a:cxnLst/>
            <a:rect l="l" t="t" r="r" b="b"/>
            <a:pathLst>
              <a:path h="192404">
                <a:moveTo>
                  <a:pt x="0" y="0"/>
                </a:moveTo>
                <a:lnTo>
                  <a:pt x="0" y="192024"/>
                </a:lnTo>
              </a:path>
            </a:pathLst>
          </a:custGeom>
          <a:ln w="7772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865364" y="4401311"/>
            <a:ext cx="78105" cy="192405"/>
          </a:xfrm>
          <a:custGeom>
            <a:avLst/>
            <a:gdLst/>
            <a:ahLst/>
            <a:cxnLst/>
            <a:rect l="l" t="t" r="r" b="b"/>
            <a:pathLst>
              <a:path w="78104" h="192404">
                <a:moveTo>
                  <a:pt x="0" y="192024"/>
                </a:moveTo>
                <a:lnTo>
                  <a:pt x="77724" y="192024"/>
                </a:lnTo>
                <a:lnTo>
                  <a:pt x="77724" y="0"/>
                </a:lnTo>
                <a:lnTo>
                  <a:pt x="0" y="0"/>
                </a:lnTo>
                <a:lnTo>
                  <a:pt x="0" y="19202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221980" y="4463796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9079"/>
                </a:lnTo>
              </a:path>
            </a:pathLst>
          </a:custGeom>
          <a:ln w="79248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8182356" y="4463796"/>
            <a:ext cx="79375" cy="259079"/>
          </a:xfrm>
          <a:custGeom>
            <a:avLst/>
            <a:gdLst/>
            <a:ahLst/>
            <a:cxnLst/>
            <a:rect l="l" t="t" r="r" b="b"/>
            <a:pathLst>
              <a:path w="79375" h="259079">
                <a:moveTo>
                  <a:pt x="0" y="259079"/>
                </a:moveTo>
                <a:lnTo>
                  <a:pt x="79248" y="259079"/>
                </a:lnTo>
                <a:lnTo>
                  <a:pt x="79248" y="0"/>
                </a:lnTo>
                <a:lnTo>
                  <a:pt x="0" y="0"/>
                </a:lnTo>
                <a:lnTo>
                  <a:pt x="0" y="259079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744206" y="4443984"/>
            <a:ext cx="0" cy="236220"/>
          </a:xfrm>
          <a:custGeom>
            <a:avLst/>
            <a:gdLst/>
            <a:ahLst/>
            <a:cxnLst/>
            <a:rect l="l" t="t" r="r" b="b"/>
            <a:pathLst>
              <a:path h="236220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80772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703819" y="4443984"/>
            <a:ext cx="81280" cy="236220"/>
          </a:xfrm>
          <a:custGeom>
            <a:avLst/>
            <a:gdLst/>
            <a:ahLst/>
            <a:cxnLst/>
            <a:rect l="l" t="t" r="r" b="b"/>
            <a:pathLst>
              <a:path w="81279" h="236220">
                <a:moveTo>
                  <a:pt x="0" y="236219"/>
                </a:moveTo>
                <a:lnTo>
                  <a:pt x="80772" y="236219"/>
                </a:lnTo>
                <a:lnTo>
                  <a:pt x="80772" y="0"/>
                </a:lnTo>
                <a:lnTo>
                  <a:pt x="0" y="0"/>
                </a:lnTo>
                <a:lnTo>
                  <a:pt x="0" y="23621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705343" y="4997196"/>
            <a:ext cx="79375" cy="515620"/>
          </a:xfrm>
          <a:custGeom>
            <a:avLst/>
            <a:gdLst/>
            <a:ahLst/>
            <a:cxnLst/>
            <a:rect l="l" t="t" r="r" b="b"/>
            <a:pathLst>
              <a:path w="79375" h="515620">
                <a:moveTo>
                  <a:pt x="0" y="515111"/>
                </a:moveTo>
                <a:lnTo>
                  <a:pt x="79248" y="515111"/>
                </a:lnTo>
                <a:lnTo>
                  <a:pt x="79248" y="0"/>
                </a:lnTo>
                <a:lnTo>
                  <a:pt x="0" y="0"/>
                </a:lnTo>
                <a:lnTo>
                  <a:pt x="0" y="51511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865364" y="4997196"/>
            <a:ext cx="78105" cy="472440"/>
          </a:xfrm>
          <a:custGeom>
            <a:avLst/>
            <a:gdLst/>
            <a:ahLst/>
            <a:cxnLst/>
            <a:rect l="l" t="t" r="r" b="b"/>
            <a:pathLst>
              <a:path w="78104" h="472439">
                <a:moveTo>
                  <a:pt x="0" y="472439"/>
                </a:moveTo>
                <a:lnTo>
                  <a:pt x="77724" y="472439"/>
                </a:lnTo>
                <a:lnTo>
                  <a:pt x="77724" y="0"/>
                </a:lnTo>
                <a:lnTo>
                  <a:pt x="0" y="0"/>
                </a:lnTo>
                <a:lnTo>
                  <a:pt x="0" y="47243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022335" y="4997196"/>
            <a:ext cx="81280" cy="452755"/>
          </a:xfrm>
          <a:custGeom>
            <a:avLst/>
            <a:gdLst/>
            <a:ahLst/>
            <a:cxnLst/>
            <a:rect l="l" t="t" r="r" b="b"/>
            <a:pathLst>
              <a:path w="81279" h="452754">
                <a:moveTo>
                  <a:pt x="0" y="452627"/>
                </a:moveTo>
                <a:lnTo>
                  <a:pt x="80772" y="452627"/>
                </a:lnTo>
                <a:lnTo>
                  <a:pt x="80772" y="0"/>
                </a:lnTo>
                <a:lnTo>
                  <a:pt x="0" y="0"/>
                </a:lnTo>
                <a:lnTo>
                  <a:pt x="0" y="45262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182356" y="4997196"/>
            <a:ext cx="79375" cy="408940"/>
          </a:xfrm>
          <a:custGeom>
            <a:avLst/>
            <a:gdLst/>
            <a:ahLst/>
            <a:cxnLst/>
            <a:rect l="l" t="t" r="r" b="b"/>
            <a:pathLst>
              <a:path w="79375" h="408939">
                <a:moveTo>
                  <a:pt x="0" y="408431"/>
                </a:moveTo>
                <a:lnTo>
                  <a:pt x="79248" y="408431"/>
                </a:lnTo>
                <a:lnTo>
                  <a:pt x="79248" y="0"/>
                </a:lnTo>
                <a:lnTo>
                  <a:pt x="0" y="0"/>
                </a:lnTo>
                <a:lnTo>
                  <a:pt x="0" y="408431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904226" y="5082540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072"/>
                </a:lnTo>
              </a:path>
            </a:pathLst>
          </a:custGeom>
          <a:ln w="7772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7865364" y="5082540"/>
            <a:ext cx="78105" cy="195580"/>
          </a:xfrm>
          <a:custGeom>
            <a:avLst/>
            <a:gdLst/>
            <a:ahLst/>
            <a:cxnLst/>
            <a:rect l="l" t="t" r="r" b="b"/>
            <a:pathLst>
              <a:path w="78104" h="195579">
                <a:moveTo>
                  <a:pt x="0" y="195072"/>
                </a:moveTo>
                <a:lnTo>
                  <a:pt x="77724" y="195072"/>
                </a:lnTo>
                <a:lnTo>
                  <a:pt x="77724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221980" y="5148071"/>
            <a:ext cx="0" cy="257810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555"/>
                </a:lnTo>
              </a:path>
            </a:pathLst>
          </a:custGeom>
          <a:ln w="79248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182356" y="5148071"/>
            <a:ext cx="79375" cy="257810"/>
          </a:xfrm>
          <a:custGeom>
            <a:avLst/>
            <a:gdLst/>
            <a:ahLst/>
            <a:cxnLst/>
            <a:rect l="l" t="t" r="r" b="b"/>
            <a:pathLst>
              <a:path w="79375" h="257810">
                <a:moveTo>
                  <a:pt x="0" y="257555"/>
                </a:moveTo>
                <a:lnTo>
                  <a:pt x="79248" y="257555"/>
                </a:lnTo>
                <a:lnTo>
                  <a:pt x="79248" y="0"/>
                </a:lnTo>
                <a:lnTo>
                  <a:pt x="0" y="0"/>
                </a:lnTo>
                <a:lnTo>
                  <a:pt x="0" y="25755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062721" y="4997196"/>
            <a:ext cx="0" cy="236220"/>
          </a:xfrm>
          <a:custGeom>
            <a:avLst/>
            <a:gdLst/>
            <a:ahLst/>
            <a:cxnLst/>
            <a:rect l="l" t="t" r="r" b="b"/>
            <a:pathLst>
              <a:path h="236220">
                <a:moveTo>
                  <a:pt x="0" y="0"/>
                </a:moveTo>
                <a:lnTo>
                  <a:pt x="0" y="236219"/>
                </a:lnTo>
              </a:path>
            </a:pathLst>
          </a:custGeom>
          <a:ln w="80772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022335" y="4997196"/>
            <a:ext cx="81280" cy="236220"/>
          </a:xfrm>
          <a:custGeom>
            <a:avLst/>
            <a:gdLst/>
            <a:ahLst/>
            <a:cxnLst/>
            <a:rect l="l" t="t" r="r" b="b"/>
            <a:pathLst>
              <a:path w="81279" h="236220">
                <a:moveTo>
                  <a:pt x="0" y="236219"/>
                </a:moveTo>
                <a:lnTo>
                  <a:pt x="80772" y="236219"/>
                </a:lnTo>
                <a:lnTo>
                  <a:pt x="80772" y="0"/>
                </a:lnTo>
                <a:lnTo>
                  <a:pt x="0" y="0"/>
                </a:lnTo>
                <a:lnTo>
                  <a:pt x="0" y="23621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7587995" y="3732276"/>
            <a:ext cx="0" cy="259079"/>
          </a:xfrm>
          <a:custGeom>
            <a:avLst/>
            <a:gdLst/>
            <a:ahLst/>
            <a:cxnLst/>
            <a:rect l="l" t="t" r="r" b="b"/>
            <a:pathLst>
              <a:path h="259079">
                <a:moveTo>
                  <a:pt x="0" y="0"/>
                </a:moveTo>
                <a:lnTo>
                  <a:pt x="0" y="259080"/>
                </a:lnTo>
              </a:path>
            </a:pathLst>
          </a:custGeom>
          <a:ln w="79248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7548371" y="3732276"/>
            <a:ext cx="79375" cy="259079"/>
          </a:xfrm>
          <a:custGeom>
            <a:avLst/>
            <a:gdLst/>
            <a:ahLst/>
            <a:cxnLst/>
            <a:rect l="l" t="t" r="r" b="b"/>
            <a:pathLst>
              <a:path w="79375" h="259079">
                <a:moveTo>
                  <a:pt x="0" y="259080"/>
                </a:moveTo>
                <a:lnTo>
                  <a:pt x="79248" y="259080"/>
                </a:lnTo>
                <a:lnTo>
                  <a:pt x="79248" y="0"/>
                </a:lnTo>
                <a:lnTo>
                  <a:pt x="0" y="0"/>
                </a:lnTo>
                <a:lnTo>
                  <a:pt x="0" y="25908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5849873" y="5268467"/>
            <a:ext cx="0" cy="257810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555"/>
                </a:lnTo>
              </a:path>
            </a:pathLst>
          </a:custGeom>
          <a:ln w="7772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5811011" y="5268467"/>
            <a:ext cx="78105" cy="257810"/>
          </a:xfrm>
          <a:custGeom>
            <a:avLst/>
            <a:gdLst/>
            <a:ahLst/>
            <a:cxnLst/>
            <a:rect l="l" t="t" r="r" b="b"/>
            <a:pathLst>
              <a:path w="78104" h="257810">
                <a:moveTo>
                  <a:pt x="0" y="257555"/>
                </a:moveTo>
                <a:lnTo>
                  <a:pt x="77724" y="257555"/>
                </a:lnTo>
                <a:lnTo>
                  <a:pt x="77724" y="0"/>
                </a:lnTo>
                <a:lnTo>
                  <a:pt x="0" y="0"/>
                </a:lnTo>
                <a:lnTo>
                  <a:pt x="0" y="25755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848856" y="4998720"/>
            <a:ext cx="79375" cy="82550"/>
          </a:xfrm>
          <a:custGeom>
            <a:avLst/>
            <a:gdLst/>
            <a:ahLst/>
            <a:cxnLst/>
            <a:rect l="l" t="t" r="r" b="b"/>
            <a:pathLst>
              <a:path w="79375" h="82550">
                <a:moveTo>
                  <a:pt x="0" y="82295"/>
                </a:moveTo>
                <a:lnTo>
                  <a:pt x="79248" y="82295"/>
                </a:lnTo>
                <a:lnTo>
                  <a:pt x="79248" y="0"/>
                </a:lnTo>
                <a:lnTo>
                  <a:pt x="0" y="0"/>
                </a:lnTo>
                <a:lnTo>
                  <a:pt x="0" y="82295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848856" y="4998720"/>
            <a:ext cx="79375" cy="82550"/>
          </a:xfrm>
          <a:custGeom>
            <a:avLst/>
            <a:gdLst/>
            <a:ahLst/>
            <a:cxnLst/>
            <a:rect l="l" t="t" r="r" b="b"/>
            <a:pathLst>
              <a:path w="79375" h="82550">
                <a:moveTo>
                  <a:pt x="0" y="82295"/>
                </a:moveTo>
                <a:lnTo>
                  <a:pt x="79248" y="82295"/>
                </a:lnTo>
                <a:lnTo>
                  <a:pt x="79248" y="0"/>
                </a:lnTo>
                <a:lnTo>
                  <a:pt x="0" y="0"/>
                </a:lnTo>
                <a:lnTo>
                  <a:pt x="0" y="8229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156704" y="5262371"/>
            <a:ext cx="81280" cy="53340"/>
          </a:xfrm>
          <a:custGeom>
            <a:avLst/>
            <a:gdLst/>
            <a:ahLst/>
            <a:cxnLst/>
            <a:rect l="l" t="t" r="r" b="b"/>
            <a:pathLst>
              <a:path w="81279" h="53339">
                <a:moveTo>
                  <a:pt x="0" y="53339"/>
                </a:moveTo>
                <a:lnTo>
                  <a:pt x="80772" y="53339"/>
                </a:lnTo>
                <a:lnTo>
                  <a:pt x="80772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679692" y="3784091"/>
            <a:ext cx="93345" cy="216535"/>
          </a:xfrm>
          <a:custGeom>
            <a:avLst/>
            <a:gdLst/>
            <a:ahLst/>
            <a:cxnLst/>
            <a:rect l="l" t="t" r="r" b="b"/>
            <a:pathLst>
              <a:path w="93345" h="216535">
                <a:moveTo>
                  <a:pt x="0" y="216407"/>
                </a:moveTo>
                <a:lnTo>
                  <a:pt x="92964" y="216407"/>
                </a:lnTo>
                <a:lnTo>
                  <a:pt x="92964" y="0"/>
                </a:lnTo>
                <a:lnTo>
                  <a:pt x="0" y="0"/>
                </a:lnTo>
                <a:lnTo>
                  <a:pt x="0" y="216407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679692" y="3784091"/>
            <a:ext cx="93345" cy="216535"/>
          </a:xfrm>
          <a:custGeom>
            <a:avLst/>
            <a:gdLst/>
            <a:ahLst/>
            <a:cxnLst/>
            <a:rect l="l" t="t" r="r" b="b"/>
            <a:pathLst>
              <a:path w="93345" h="216535">
                <a:moveTo>
                  <a:pt x="0" y="216407"/>
                </a:moveTo>
                <a:lnTo>
                  <a:pt x="92964" y="216407"/>
                </a:lnTo>
                <a:lnTo>
                  <a:pt x="92964" y="0"/>
                </a:lnTo>
                <a:lnTo>
                  <a:pt x="0" y="0"/>
                </a:lnTo>
                <a:lnTo>
                  <a:pt x="0" y="21640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199376" y="3813047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0"/>
                </a:moveTo>
                <a:lnTo>
                  <a:pt x="0" y="193547"/>
                </a:lnTo>
              </a:path>
            </a:pathLst>
          </a:custGeom>
          <a:ln w="79248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159752" y="3813047"/>
            <a:ext cx="79375" cy="193675"/>
          </a:xfrm>
          <a:custGeom>
            <a:avLst/>
            <a:gdLst/>
            <a:ahLst/>
            <a:cxnLst/>
            <a:rect l="l" t="t" r="r" b="b"/>
            <a:pathLst>
              <a:path w="79375" h="193675">
                <a:moveTo>
                  <a:pt x="0" y="193547"/>
                </a:moveTo>
                <a:lnTo>
                  <a:pt x="79248" y="193547"/>
                </a:lnTo>
                <a:lnTo>
                  <a:pt x="79248" y="0"/>
                </a:lnTo>
                <a:lnTo>
                  <a:pt x="0" y="0"/>
                </a:lnTo>
                <a:lnTo>
                  <a:pt x="0" y="19354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586728" y="4881371"/>
            <a:ext cx="1083945" cy="797560"/>
          </a:xfrm>
          <a:custGeom>
            <a:avLst/>
            <a:gdLst/>
            <a:ahLst/>
            <a:cxnLst/>
            <a:rect l="l" t="t" r="r" b="b"/>
            <a:pathLst>
              <a:path w="1083945" h="797560">
                <a:moveTo>
                  <a:pt x="0" y="398525"/>
                </a:moveTo>
                <a:lnTo>
                  <a:pt x="2797" y="357780"/>
                </a:lnTo>
                <a:lnTo>
                  <a:pt x="11007" y="318211"/>
                </a:lnTo>
                <a:lnTo>
                  <a:pt x="24357" y="280019"/>
                </a:lnTo>
                <a:lnTo>
                  <a:pt x="42576" y="243405"/>
                </a:lnTo>
                <a:lnTo>
                  <a:pt x="65391" y="208568"/>
                </a:lnTo>
                <a:lnTo>
                  <a:pt x="92529" y="175710"/>
                </a:lnTo>
                <a:lnTo>
                  <a:pt x="123718" y="145030"/>
                </a:lnTo>
                <a:lnTo>
                  <a:pt x="158686" y="116728"/>
                </a:lnTo>
                <a:lnTo>
                  <a:pt x="197160" y="91006"/>
                </a:lnTo>
                <a:lnTo>
                  <a:pt x="238869" y="68064"/>
                </a:lnTo>
                <a:lnTo>
                  <a:pt x="283539" y="48101"/>
                </a:lnTo>
                <a:lnTo>
                  <a:pt x="330898" y="31319"/>
                </a:lnTo>
                <a:lnTo>
                  <a:pt x="380674" y="17917"/>
                </a:lnTo>
                <a:lnTo>
                  <a:pt x="432595" y="8096"/>
                </a:lnTo>
                <a:lnTo>
                  <a:pt x="486388" y="2057"/>
                </a:lnTo>
                <a:lnTo>
                  <a:pt x="541781" y="0"/>
                </a:lnTo>
                <a:lnTo>
                  <a:pt x="597175" y="2057"/>
                </a:lnTo>
                <a:lnTo>
                  <a:pt x="650968" y="8096"/>
                </a:lnTo>
                <a:lnTo>
                  <a:pt x="702889" y="17917"/>
                </a:lnTo>
                <a:lnTo>
                  <a:pt x="752665" y="31319"/>
                </a:lnTo>
                <a:lnTo>
                  <a:pt x="800024" y="48101"/>
                </a:lnTo>
                <a:lnTo>
                  <a:pt x="844694" y="68064"/>
                </a:lnTo>
                <a:lnTo>
                  <a:pt x="886403" y="91006"/>
                </a:lnTo>
                <a:lnTo>
                  <a:pt x="924877" y="116728"/>
                </a:lnTo>
                <a:lnTo>
                  <a:pt x="959845" y="145030"/>
                </a:lnTo>
                <a:lnTo>
                  <a:pt x="991034" y="175710"/>
                </a:lnTo>
                <a:lnTo>
                  <a:pt x="1018172" y="208568"/>
                </a:lnTo>
                <a:lnTo>
                  <a:pt x="1040987" y="243405"/>
                </a:lnTo>
                <a:lnTo>
                  <a:pt x="1059206" y="280019"/>
                </a:lnTo>
                <a:lnTo>
                  <a:pt x="1072556" y="318211"/>
                </a:lnTo>
                <a:lnTo>
                  <a:pt x="1080766" y="357780"/>
                </a:lnTo>
                <a:lnTo>
                  <a:pt x="1083564" y="398525"/>
                </a:lnTo>
                <a:lnTo>
                  <a:pt x="1080766" y="439271"/>
                </a:lnTo>
                <a:lnTo>
                  <a:pt x="1072556" y="478840"/>
                </a:lnTo>
                <a:lnTo>
                  <a:pt x="1059206" y="517032"/>
                </a:lnTo>
                <a:lnTo>
                  <a:pt x="1040987" y="553646"/>
                </a:lnTo>
                <a:lnTo>
                  <a:pt x="1018172" y="588483"/>
                </a:lnTo>
                <a:lnTo>
                  <a:pt x="991034" y="621341"/>
                </a:lnTo>
                <a:lnTo>
                  <a:pt x="959845" y="652021"/>
                </a:lnTo>
                <a:lnTo>
                  <a:pt x="924877" y="680323"/>
                </a:lnTo>
                <a:lnTo>
                  <a:pt x="886403" y="706045"/>
                </a:lnTo>
                <a:lnTo>
                  <a:pt x="844694" y="728987"/>
                </a:lnTo>
                <a:lnTo>
                  <a:pt x="800024" y="748950"/>
                </a:lnTo>
                <a:lnTo>
                  <a:pt x="752665" y="765732"/>
                </a:lnTo>
                <a:lnTo>
                  <a:pt x="702889" y="779134"/>
                </a:lnTo>
                <a:lnTo>
                  <a:pt x="650968" y="788955"/>
                </a:lnTo>
                <a:lnTo>
                  <a:pt x="597175" y="794994"/>
                </a:lnTo>
                <a:lnTo>
                  <a:pt x="541781" y="797051"/>
                </a:lnTo>
                <a:lnTo>
                  <a:pt x="486388" y="794994"/>
                </a:lnTo>
                <a:lnTo>
                  <a:pt x="432595" y="788955"/>
                </a:lnTo>
                <a:lnTo>
                  <a:pt x="380674" y="779134"/>
                </a:lnTo>
                <a:lnTo>
                  <a:pt x="330898" y="765732"/>
                </a:lnTo>
                <a:lnTo>
                  <a:pt x="283539" y="748950"/>
                </a:lnTo>
                <a:lnTo>
                  <a:pt x="238869" y="728987"/>
                </a:lnTo>
                <a:lnTo>
                  <a:pt x="197160" y="706045"/>
                </a:lnTo>
                <a:lnTo>
                  <a:pt x="158686" y="680323"/>
                </a:lnTo>
                <a:lnTo>
                  <a:pt x="123718" y="652021"/>
                </a:lnTo>
                <a:lnTo>
                  <a:pt x="92529" y="621341"/>
                </a:lnTo>
                <a:lnTo>
                  <a:pt x="65391" y="588483"/>
                </a:lnTo>
                <a:lnTo>
                  <a:pt x="42576" y="553646"/>
                </a:lnTo>
                <a:lnTo>
                  <a:pt x="24357" y="517032"/>
                </a:lnTo>
                <a:lnTo>
                  <a:pt x="11007" y="478840"/>
                </a:lnTo>
                <a:lnTo>
                  <a:pt x="2797" y="439271"/>
                </a:lnTo>
                <a:lnTo>
                  <a:pt x="0" y="398525"/>
                </a:lnTo>
                <a:close/>
              </a:path>
            </a:pathLst>
          </a:custGeom>
          <a:ln w="91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 txBox="1"/>
          <p:nvPr/>
        </p:nvSpPr>
        <p:spPr>
          <a:xfrm>
            <a:off x="4651375" y="17780"/>
            <a:ext cx="3341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MARKER-ASSISTED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BACKCROSSING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7447026" y="602615"/>
            <a:ext cx="159385" cy="513080"/>
          </a:xfrm>
          <a:custGeom>
            <a:avLst/>
            <a:gdLst/>
            <a:ahLst/>
            <a:cxnLst/>
            <a:rect l="l" t="t" r="r" b="b"/>
            <a:pathLst>
              <a:path w="159384" h="513080">
                <a:moveTo>
                  <a:pt x="15078" y="396032"/>
                </a:moveTo>
                <a:lnTo>
                  <a:pt x="0" y="512572"/>
                </a:lnTo>
                <a:lnTo>
                  <a:pt x="12896" y="489474"/>
                </a:lnTo>
                <a:lnTo>
                  <a:pt x="21023" y="474236"/>
                </a:lnTo>
                <a:lnTo>
                  <a:pt x="25211" y="464403"/>
                </a:lnTo>
                <a:lnTo>
                  <a:pt x="26288" y="457519"/>
                </a:lnTo>
                <a:lnTo>
                  <a:pt x="25085" y="451132"/>
                </a:lnTo>
                <a:lnTo>
                  <a:pt x="22431" y="442785"/>
                </a:lnTo>
                <a:lnTo>
                  <a:pt x="19155" y="430025"/>
                </a:lnTo>
                <a:lnTo>
                  <a:pt x="16086" y="410398"/>
                </a:lnTo>
                <a:lnTo>
                  <a:pt x="15078" y="396032"/>
                </a:lnTo>
                <a:close/>
              </a:path>
              <a:path w="159384" h="513080">
                <a:moveTo>
                  <a:pt x="159257" y="0"/>
                </a:moveTo>
                <a:lnTo>
                  <a:pt x="141029" y="404"/>
                </a:lnTo>
                <a:lnTo>
                  <a:pt x="137636" y="4857"/>
                </a:lnTo>
                <a:lnTo>
                  <a:pt x="139148" y="18216"/>
                </a:lnTo>
                <a:lnTo>
                  <a:pt x="135635" y="45338"/>
                </a:lnTo>
                <a:lnTo>
                  <a:pt x="114651" y="61388"/>
                </a:lnTo>
                <a:lnTo>
                  <a:pt x="101107" y="78200"/>
                </a:lnTo>
                <a:lnTo>
                  <a:pt x="90826" y="96488"/>
                </a:lnTo>
                <a:lnTo>
                  <a:pt x="79628" y="116967"/>
                </a:lnTo>
                <a:lnTo>
                  <a:pt x="57912" y="136022"/>
                </a:lnTo>
                <a:lnTo>
                  <a:pt x="28051" y="191422"/>
                </a:lnTo>
                <a:lnTo>
                  <a:pt x="16422" y="285764"/>
                </a:lnTo>
                <a:lnTo>
                  <a:pt x="13890" y="340722"/>
                </a:lnTo>
                <a:lnTo>
                  <a:pt x="14055" y="381448"/>
                </a:lnTo>
                <a:lnTo>
                  <a:pt x="15078" y="396032"/>
                </a:lnTo>
                <a:lnTo>
                  <a:pt x="22478" y="338836"/>
                </a:lnTo>
                <a:lnTo>
                  <a:pt x="15925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174992" y="633043"/>
            <a:ext cx="194945" cy="519430"/>
          </a:xfrm>
          <a:custGeom>
            <a:avLst/>
            <a:gdLst/>
            <a:ahLst/>
            <a:cxnLst/>
            <a:rect l="l" t="t" r="r" b="b"/>
            <a:pathLst>
              <a:path w="194945" h="519430">
                <a:moveTo>
                  <a:pt x="20028" y="100360"/>
                </a:moveTo>
                <a:lnTo>
                  <a:pt x="28322" y="173543"/>
                </a:lnTo>
                <a:lnTo>
                  <a:pt x="37004" y="212602"/>
                </a:lnTo>
                <a:lnTo>
                  <a:pt x="56235" y="249398"/>
                </a:lnTo>
                <a:lnTo>
                  <a:pt x="92455" y="279324"/>
                </a:lnTo>
                <a:lnTo>
                  <a:pt x="111220" y="314265"/>
                </a:lnTo>
                <a:lnTo>
                  <a:pt x="118816" y="322026"/>
                </a:lnTo>
                <a:lnTo>
                  <a:pt x="137413" y="337490"/>
                </a:lnTo>
                <a:lnTo>
                  <a:pt x="155029" y="383137"/>
                </a:lnTo>
                <a:lnTo>
                  <a:pt x="162893" y="428057"/>
                </a:lnTo>
                <a:lnTo>
                  <a:pt x="172400" y="473096"/>
                </a:lnTo>
                <a:lnTo>
                  <a:pt x="194944" y="519100"/>
                </a:lnTo>
                <a:lnTo>
                  <a:pt x="192613" y="472733"/>
                </a:lnTo>
                <a:lnTo>
                  <a:pt x="190366" y="427272"/>
                </a:lnTo>
                <a:lnTo>
                  <a:pt x="185691" y="382753"/>
                </a:lnTo>
                <a:lnTo>
                  <a:pt x="176074" y="339212"/>
                </a:lnTo>
                <a:lnTo>
                  <a:pt x="159005" y="296684"/>
                </a:lnTo>
                <a:lnTo>
                  <a:pt x="131970" y="255204"/>
                </a:lnTo>
                <a:lnTo>
                  <a:pt x="92455" y="214808"/>
                </a:lnTo>
                <a:lnTo>
                  <a:pt x="90011" y="203545"/>
                </a:lnTo>
                <a:lnTo>
                  <a:pt x="75765" y="164032"/>
                </a:lnTo>
                <a:lnTo>
                  <a:pt x="63132" y="154539"/>
                </a:lnTo>
                <a:lnTo>
                  <a:pt x="57530" y="149530"/>
                </a:lnTo>
                <a:lnTo>
                  <a:pt x="40451" y="128851"/>
                </a:lnTo>
                <a:lnTo>
                  <a:pt x="25003" y="108112"/>
                </a:lnTo>
                <a:lnTo>
                  <a:pt x="20028" y="100360"/>
                </a:lnTo>
                <a:close/>
              </a:path>
              <a:path w="194945" h="519430">
                <a:moveTo>
                  <a:pt x="12817" y="0"/>
                </a:moveTo>
                <a:lnTo>
                  <a:pt x="8788" y="19132"/>
                </a:lnTo>
                <a:lnTo>
                  <a:pt x="0" y="65075"/>
                </a:lnTo>
                <a:lnTo>
                  <a:pt x="11435" y="86969"/>
                </a:lnTo>
                <a:lnTo>
                  <a:pt x="20028" y="100360"/>
                </a:lnTo>
                <a:lnTo>
                  <a:pt x="17553" y="76094"/>
                </a:lnTo>
                <a:lnTo>
                  <a:pt x="15080" y="31218"/>
                </a:lnTo>
                <a:lnTo>
                  <a:pt x="14208" y="4941"/>
                </a:lnTo>
                <a:lnTo>
                  <a:pt x="12817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263892" y="368808"/>
            <a:ext cx="296545" cy="777240"/>
          </a:xfrm>
          <a:custGeom>
            <a:avLst/>
            <a:gdLst/>
            <a:ahLst/>
            <a:cxnLst/>
            <a:rect l="l" t="t" r="r" b="b"/>
            <a:pathLst>
              <a:path w="296545" h="777240">
                <a:moveTo>
                  <a:pt x="127777" y="757778"/>
                </a:moveTo>
                <a:lnTo>
                  <a:pt x="122041" y="759034"/>
                </a:lnTo>
                <a:lnTo>
                  <a:pt x="125602" y="777239"/>
                </a:lnTo>
                <a:lnTo>
                  <a:pt x="127777" y="757778"/>
                </a:lnTo>
                <a:close/>
              </a:path>
              <a:path w="296545" h="777240">
                <a:moveTo>
                  <a:pt x="96562" y="727180"/>
                </a:moveTo>
                <a:lnTo>
                  <a:pt x="91693" y="744346"/>
                </a:lnTo>
                <a:lnTo>
                  <a:pt x="92924" y="750518"/>
                </a:lnTo>
                <a:lnTo>
                  <a:pt x="95916" y="756665"/>
                </a:lnTo>
                <a:lnTo>
                  <a:pt x="99623" y="762813"/>
                </a:lnTo>
                <a:lnTo>
                  <a:pt x="102997" y="768984"/>
                </a:lnTo>
                <a:lnTo>
                  <a:pt x="111272" y="757307"/>
                </a:lnTo>
                <a:lnTo>
                  <a:pt x="95761" y="739775"/>
                </a:lnTo>
                <a:lnTo>
                  <a:pt x="96562" y="727180"/>
                </a:lnTo>
                <a:close/>
              </a:path>
              <a:path w="296545" h="777240">
                <a:moveTo>
                  <a:pt x="119446" y="745771"/>
                </a:moveTo>
                <a:lnTo>
                  <a:pt x="111272" y="757307"/>
                </a:lnTo>
                <a:lnTo>
                  <a:pt x="114300" y="760729"/>
                </a:lnTo>
                <a:lnTo>
                  <a:pt x="122041" y="759034"/>
                </a:lnTo>
                <a:lnTo>
                  <a:pt x="119446" y="745771"/>
                </a:lnTo>
                <a:close/>
              </a:path>
              <a:path w="296545" h="777240">
                <a:moveTo>
                  <a:pt x="155037" y="639557"/>
                </a:moveTo>
                <a:lnTo>
                  <a:pt x="150055" y="680762"/>
                </a:lnTo>
                <a:lnTo>
                  <a:pt x="133420" y="726052"/>
                </a:lnTo>
                <a:lnTo>
                  <a:pt x="130928" y="729569"/>
                </a:lnTo>
                <a:lnTo>
                  <a:pt x="127777" y="757778"/>
                </a:lnTo>
                <a:lnTo>
                  <a:pt x="140636" y="754961"/>
                </a:lnTo>
                <a:lnTo>
                  <a:pt x="154495" y="749347"/>
                </a:lnTo>
                <a:lnTo>
                  <a:pt x="159877" y="736852"/>
                </a:lnTo>
                <a:lnTo>
                  <a:pt x="160781" y="710438"/>
                </a:lnTo>
                <a:lnTo>
                  <a:pt x="158496" y="664433"/>
                </a:lnTo>
                <a:lnTo>
                  <a:pt x="155037" y="639557"/>
                </a:lnTo>
                <a:close/>
              </a:path>
              <a:path w="296545" h="777240">
                <a:moveTo>
                  <a:pt x="147899" y="598585"/>
                </a:moveTo>
                <a:lnTo>
                  <a:pt x="144145" y="610234"/>
                </a:lnTo>
                <a:lnTo>
                  <a:pt x="135350" y="635857"/>
                </a:lnTo>
                <a:lnTo>
                  <a:pt x="125602" y="660145"/>
                </a:lnTo>
                <a:lnTo>
                  <a:pt x="108172" y="698817"/>
                </a:lnTo>
                <a:lnTo>
                  <a:pt x="107738" y="699867"/>
                </a:lnTo>
                <a:lnTo>
                  <a:pt x="108188" y="701198"/>
                </a:lnTo>
                <a:lnTo>
                  <a:pt x="118020" y="738481"/>
                </a:lnTo>
                <a:lnTo>
                  <a:pt x="119446" y="745771"/>
                </a:lnTo>
                <a:lnTo>
                  <a:pt x="130928" y="729569"/>
                </a:lnTo>
                <a:lnTo>
                  <a:pt x="131360" y="726052"/>
                </a:lnTo>
                <a:lnTo>
                  <a:pt x="137264" y="680762"/>
                </a:lnTo>
                <a:lnTo>
                  <a:pt x="143668" y="634730"/>
                </a:lnTo>
                <a:lnTo>
                  <a:pt x="148348" y="600586"/>
                </a:lnTo>
                <a:lnTo>
                  <a:pt x="147899" y="598585"/>
                </a:lnTo>
                <a:close/>
              </a:path>
              <a:path w="296545" h="777240">
                <a:moveTo>
                  <a:pt x="103623" y="687697"/>
                </a:moveTo>
                <a:lnTo>
                  <a:pt x="97821" y="707389"/>
                </a:lnTo>
                <a:lnTo>
                  <a:pt x="96562" y="727180"/>
                </a:lnTo>
                <a:lnTo>
                  <a:pt x="96813" y="726297"/>
                </a:lnTo>
                <a:lnTo>
                  <a:pt x="107738" y="699867"/>
                </a:lnTo>
                <a:lnTo>
                  <a:pt x="103623" y="687697"/>
                </a:lnTo>
                <a:close/>
              </a:path>
              <a:path w="296545" h="777240">
                <a:moveTo>
                  <a:pt x="84783" y="433789"/>
                </a:moveTo>
                <a:lnTo>
                  <a:pt x="83708" y="472297"/>
                </a:lnTo>
                <a:lnTo>
                  <a:pt x="81854" y="575617"/>
                </a:lnTo>
                <a:lnTo>
                  <a:pt x="80390" y="627252"/>
                </a:lnTo>
                <a:lnTo>
                  <a:pt x="95759" y="664440"/>
                </a:lnTo>
                <a:lnTo>
                  <a:pt x="103623" y="687697"/>
                </a:lnTo>
                <a:lnTo>
                  <a:pt x="108120" y="672433"/>
                </a:lnTo>
                <a:lnTo>
                  <a:pt x="114300" y="643763"/>
                </a:lnTo>
                <a:lnTo>
                  <a:pt x="113490" y="593746"/>
                </a:lnTo>
                <a:lnTo>
                  <a:pt x="111418" y="543583"/>
                </a:lnTo>
                <a:lnTo>
                  <a:pt x="108270" y="487475"/>
                </a:lnTo>
                <a:lnTo>
                  <a:pt x="107553" y="475421"/>
                </a:lnTo>
                <a:lnTo>
                  <a:pt x="104690" y="468702"/>
                </a:lnTo>
                <a:lnTo>
                  <a:pt x="84783" y="433789"/>
                </a:lnTo>
                <a:close/>
              </a:path>
              <a:path w="296545" h="777240">
                <a:moveTo>
                  <a:pt x="152875" y="583190"/>
                </a:moveTo>
                <a:lnTo>
                  <a:pt x="152463" y="584422"/>
                </a:lnTo>
                <a:lnTo>
                  <a:pt x="149158" y="594677"/>
                </a:lnTo>
                <a:lnTo>
                  <a:pt x="148348" y="600586"/>
                </a:lnTo>
                <a:lnTo>
                  <a:pt x="151680" y="615409"/>
                </a:lnTo>
                <a:lnTo>
                  <a:pt x="155037" y="639557"/>
                </a:lnTo>
                <a:lnTo>
                  <a:pt x="155734" y="633791"/>
                </a:lnTo>
                <a:lnTo>
                  <a:pt x="153294" y="585813"/>
                </a:lnTo>
                <a:lnTo>
                  <a:pt x="152875" y="583190"/>
                </a:lnTo>
                <a:close/>
              </a:path>
              <a:path w="296545" h="777240">
                <a:moveTo>
                  <a:pt x="104197" y="415947"/>
                </a:moveTo>
                <a:lnTo>
                  <a:pt x="105635" y="443208"/>
                </a:lnTo>
                <a:lnTo>
                  <a:pt x="107553" y="475421"/>
                </a:lnTo>
                <a:lnTo>
                  <a:pt x="124714" y="515695"/>
                </a:lnTo>
                <a:lnTo>
                  <a:pt x="140398" y="565213"/>
                </a:lnTo>
                <a:lnTo>
                  <a:pt x="147899" y="598585"/>
                </a:lnTo>
                <a:lnTo>
                  <a:pt x="149158" y="594677"/>
                </a:lnTo>
                <a:lnTo>
                  <a:pt x="149996" y="588565"/>
                </a:lnTo>
                <a:lnTo>
                  <a:pt x="151630" y="575404"/>
                </a:lnTo>
                <a:lnTo>
                  <a:pt x="145569" y="537504"/>
                </a:lnTo>
                <a:lnTo>
                  <a:pt x="135361" y="489384"/>
                </a:lnTo>
                <a:lnTo>
                  <a:pt x="125602" y="442594"/>
                </a:lnTo>
                <a:lnTo>
                  <a:pt x="104197" y="415947"/>
                </a:lnTo>
                <a:close/>
              </a:path>
              <a:path w="296545" h="777240">
                <a:moveTo>
                  <a:pt x="162732" y="489384"/>
                </a:moveTo>
                <a:lnTo>
                  <a:pt x="160781" y="492887"/>
                </a:lnTo>
                <a:lnTo>
                  <a:pt x="155830" y="541581"/>
                </a:lnTo>
                <a:lnTo>
                  <a:pt x="151630" y="575404"/>
                </a:lnTo>
                <a:lnTo>
                  <a:pt x="152875" y="583190"/>
                </a:lnTo>
                <a:lnTo>
                  <a:pt x="160781" y="559562"/>
                </a:lnTo>
                <a:lnTo>
                  <a:pt x="162208" y="517285"/>
                </a:lnTo>
                <a:lnTo>
                  <a:pt x="162732" y="489384"/>
                </a:lnTo>
                <a:close/>
              </a:path>
              <a:path w="296545" h="777240">
                <a:moveTo>
                  <a:pt x="286511" y="74929"/>
                </a:moveTo>
                <a:lnTo>
                  <a:pt x="273272" y="113268"/>
                </a:lnTo>
                <a:lnTo>
                  <a:pt x="252602" y="159130"/>
                </a:lnTo>
                <a:lnTo>
                  <a:pt x="222502" y="198434"/>
                </a:lnTo>
                <a:lnTo>
                  <a:pt x="200157" y="240886"/>
                </a:lnTo>
                <a:lnTo>
                  <a:pt x="184375" y="285693"/>
                </a:lnTo>
                <a:lnTo>
                  <a:pt x="173965" y="332062"/>
                </a:lnTo>
                <a:lnTo>
                  <a:pt x="167735" y="379199"/>
                </a:lnTo>
                <a:lnTo>
                  <a:pt x="164493" y="426310"/>
                </a:lnTo>
                <a:lnTo>
                  <a:pt x="163057" y="472297"/>
                </a:lnTo>
                <a:lnTo>
                  <a:pt x="162732" y="489384"/>
                </a:lnTo>
                <a:lnTo>
                  <a:pt x="163796" y="487475"/>
                </a:lnTo>
                <a:lnTo>
                  <a:pt x="183387" y="442594"/>
                </a:lnTo>
                <a:lnTo>
                  <a:pt x="190531" y="392747"/>
                </a:lnTo>
                <a:lnTo>
                  <a:pt x="192496" y="367728"/>
                </a:lnTo>
                <a:lnTo>
                  <a:pt x="194817" y="342900"/>
                </a:lnTo>
                <a:lnTo>
                  <a:pt x="209472" y="309278"/>
                </a:lnTo>
                <a:lnTo>
                  <a:pt x="237876" y="242083"/>
                </a:lnTo>
                <a:lnTo>
                  <a:pt x="252602" y="208533"/>
                </a:lnTo>
                <a:lnTo>
                  <a:pt x="276635" y="177371"/>
                </a:lnTo>
                <a:lnTo>
                  <a:pt x="292179" y="144494"/>
                </a:lnTo>
                <a:lnTo>
                  <a:pt x="296412" y="110236"/>
                </a:lnTo>
                <a:lnTo>
                  <a:pt x="286511" y="74929"/>
                </a:lnTo>
                <a:close/>
              </a:path>
              <a:path w="296545" h="777240">
                <a:moveTo>
                  <a:pt x="69087" y="0"/>
                </a:moveTo>
                <a:lnTo>
                  <a:pt x="52639" y="35468"/>
                </a:lnTo>
                <a:lnTo>
                  <a:pt x="39518" y="60578"/>
                </a:lnTo>
                <a:lnTo>
                  <a:pt x="33736" y="71094"/>
                </a:lnTo>
                <a:lnTo>
                  <a:pt x="22605" y="91439"/>
                </a:lnTo>
                <a:lnTo>
                  <a:pt x="8447" y="126069"/>
                </a:lnTo>
                <a:lnTo>
                  <a:pt x="3730" y="155209"/>
                </a:lnTo>
                <a:lnTo>
                  <a:pt x="2799" y="190184"/>
                </a:lnTo>
                <a:lnTo>
                  <a:pt x="0" y="242315"/>
                </a:lnTo>
                <a:lnTo>
                  <a:pt x="11763" y="293274"/>
                </a:lnTo>
                <a:lnTo>
                  <a:pt x="33908" y="342900"/>
                </a:lnTo>
                <a:lnTo>
                  <a:pt x="67808" y="375472"/>
                </a:lnTo>
                <a:lnTo>
                  <a:pt x="70905" y="377052"/>
                </a:lnTo>
                <a:lnTo>
                  <a:pt x="73033" y="388904"/>
                </a:lnTo>
                <a:lnTo>
                  <a:pt x="80390" y="426084"/>
                </a:lnTo>
                <a:lnTo>
                  <a:pt x="84783" y="433789"/>
                </a:lnTo>
                <a:lnTo>
                  <a:pt x="85151" y="420619"/>
                </a:lnTo>
                <a:lnTo>
                  <a:pt x="86561" y="391294"/>
                </a:lnTo>
                <a:lnTo>
                  <a:pt x="69036" y="360433"/>
                </a:lnTo>
                <a:lnTo>
                  <a:pt x="55205" y="320972"/>
                </a:lnTo>
                <a:lnTo>
                  <a:pt x="48164" y="280701"/>
                </a:lnTo>
                <a:lnTo>
                  <a:pt x="45779" y="238204"/>
                </a:lnTo>
                <a:lnTo>
                  <a:pt x="45933" y="190184"/>
                </a:lnTo>
                <a:lnTo>
                  <a:pt x="46436" y="140862"/>
                </a:lnTo>
                <a:lnTo>
                  <a:pt x="45211" y="83184"/>
                </a:lnTo>
                <a:lnTo>
                  <a:pt x="47712" y="72772"/>
                </a:lnTo>
                <a:lnTo>
                  <a:pt x="50069" y="62277"/>
                </a:lnTo>
                <a:lnTo>
                  <a:pt x="53141" y="51948"/>
                </a:lnTo>
                <a:lnTo>
                  <a:pt x="57784" y="42037"/>
                </a:lnTo>
                <a:lnTo>
                  <a:pt x="72802" y="25860"/>
                </a:lnTo>
                <a:lnTo>
                  <a:pt x="80867" y="24828"/>
                </a:lnTo>
                <a:lnTo>
                  <a:pt x="80216" y="21891"/>
                </a:lnTo>
                <a:lnTo>
                  <a:pt x="69087" y="0"/>
                </a:lnTo>
                <a:close/>
              </a:path>
              <a:path w="296545" h="777240">
                <a:moveTo>
                  <a:pt x="172084" y="32892"/>
                </a:moveTo>
                <a:lnTo>
                  <a:pt x="162554" y="79928"/>
                </a:lnTo>
                <a:lnTo>
                  <a:pt x="153273" y="124285"/>
                </a:lnTo>
                <a:lnTo>
                  <a:pt x="144920" y="169142"/>
                </a:lnTo>
                <a:lnTo>
                  <a:pt x="138175" y="217677"/>
                </a:lnTo>
                <a:lnTo>
                  <a:pt x="133318" y="226901"/>
                </a:lnTo>
                <a:lnTo>
                  <a:pt x="129174" y="234983"/>
                </a:lnTo>
                <a:lnTo>
                  <a:pt x="125602" y="242315"/>
                </a:lnTo>
                <a:lnTo>
                  <a:pt x="115357" y="260703"/>
                </a:lnTo>
                <a:lnTo>
                  <a:pt x="104886" y="279114"/>
                </a:lnTo>
                <a:lnTo>
                  <a:pt x="96295" y="297858"/>
                </a:lnTo>
                <a:lnTo>
                  <a:pt x="91693" y="317245"/>
                </a:lnTo>
                <a:lnTo>
                  <a:pt x="87629" y="369107"/>
                </a:lnTo>
                <a:lnTo>
                  <a:pt x="86561" y="391294"/>
                </a:lnTo>
                <a:lnTo>
                  <a:pt x="91790" y="400502"/>
                </a:lnTo>
                <a:lnTo>
                  <a:pt x="104197" y="415947"/>
                </a:lnTo>
                <a:lnTo>
                  <a:pt x="102997" y="393191"/>
                </a:lnTo>
                <a:lnTo>
                  <a:pt x="118065" y="344965"/>
                </a:lnTo>
                <a:lnTo>
                  <a:pt x="131493" y="296757"/>
                </a:lnTo>
                <a:lnTo>
                  <a:pt x="143166" y="248341"/>
                </a:lnTo>
                <a:lnTo>
                  <a:pt x="152967" y="199493"/>
                </a:lnTo>
                <a:lnTo>
                  <a:pt x="160781" y="149987"/>
                </a:lnTo>
                <a:lnTo>
                  <a:pt x="163484" y="144494"/>
                </a:lnTo>
                <a:lnTo>
                  <a:pt x="183387" y="100583"/>
                </a:lnTo>
                <a:lnTo>
                  <a:pt x="198500" y="56784"/>
                </a:lnTo>
                <a:lnTo>
                  <a:pt x="191889" y="47452"/>
                </a:lnTo>
                <a:lnTo>
                  <a:pt x="172084" y="32892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315200" y="1037844"/>
            <a:ext cx="167640" cy="20421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7435595" y="809244"/>
            <a:ext cx="203835" cy="387350"/>
          </a:xfrm>
          <a:custGeom>
            <a:avLst/>
            <a:gdLst/>
            <a:ahLst/>
            <a:cxnLst/>
            <a:rect l="l" t="t" r="r" b="b"/>
            <a:pathLst>
              <a:path w="203834" h="387350">
                <a:moveTo>
                  <a:pt x="199135" y="0"/>
                </a:moveTo>
                <a:lnTo>
                  <a:pt x="190847" y="3762"/>
                </a:lnTo>
                <a:lnTo>
                  <a:pt x="185689" y="12858"/>
                </a:lnTo>
                <a:lnTo>
                  <a:pt x="181508" y="24002"/>
                </a:lnTo>
                <a:lnTo>
                  <a:pt x="176149" y="33908"/>
                </a:lnTo>
                <a:lnTo>
                  <a:pt x="116694" y="78266"/>
                </a:lnTo>
                <a:lnTo>
                  <a:pt x="86614" y="87979"/>
                </a:lnTo>
                <a:lnTo>
                  <a:pt x="80583" y="93876"/>
                </a:lnTo>
                <a:lnTo>
                  <a:pt x="73128" y="113017"/>
                </a:lnTo>
                <a:lnTo>
                  <a:pt x="58674" y="154812"/>
                </a:lnTo>
                <a:lnTo>
                  <a:pt x="36968" y="182403"/>
                </a:lnTo>
                <a:lnTo>
                  <a:pt x="22669" y="212280"/>
                </a:lnTo>
                <a:lnTo>
                  <a:pt x="11703" y="243966"/>
                </a:lnTo>
                <a:lnTo>
                  <a:pt x="0" y="276986"/>
                </a:lnTo>
                <a:lnTo>
                  <a:pt x="24256" y="387095"/>
                </a:lnTo>
                <a:lnTo>
                  <a:pt x="17079" y="347277"/>
                </a:lnTo>
                <a:lnTo>
                  <a:pt x="26177" y="299720"/>
                </a:lnTo>
                <a:lnTo>
                  <a:pt x="42920" y="251686"/>
                </a:lnTo>
                <a:lnTo>
                  <a:pt x="58674" y="210438"/>
                </a:lnTo>
                <a:lnTo>
                  <a:pt x="77575" y="184082"/>
                </a:lnTo>
                <a:lnTo>
                  <a:pt x="85201" y="170846"/>
                </a:lnTo>
                <a:lnTo>
                  <a:pt x="91374" y="152610"/>
                </a:lnTo>
                <a:lnTo>
                  <a:pt x="105918" y="111251"/>
                </a:lnTo>
                <a:lnTo>
                  <a:pt x="128893" y="95273"/>
                </a:lnTo>
                <a:lnTo>
                  <a:pt x="151034" y="76676"/>
                </a:lnTo>
                <a:lnTo>
                  <a:pt x="187578" y="33908"/>
                </a:lnTo>
                <a:lnTo>
                  <a:pt x="203580" y="3923"/>
                </a:lnTo>
                <a:lnTo>
                  <a:pt x="199135" y="0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7083659" y="905359"/>
            <a:ext cx="281940" cy="303530"/>
          </a:xfrm>
          <a:custGeom>
            <a:avLst/>
            <a:gdLst/>
            <a:ahLst/>
            <a:cxnLst/>
            <a:rect l="l" t="t" r="r" b="b"/>
            <a:pathLst>
              <a:path w="281940" h="303530">
                <a:moveTo>
                  <a:pt x="0" y="0"/>
                </a:moveTo>
                <a:lnTo>
                  <a:pt x="527" y="4087"/>
                </a:lnTo>
                <a:lnTo>
                  <a:pt x="33619" y="22854"/>
                </a:lnTo>
                <a:lnTo>
                  <a:pt x="67901" y="40584"/>
                </a:lnTo>
                <a:lnTo>
                  <a:pt x="100754" y="59434"/>
                </a:lnTo>
                <a:lnTo>
                  <a:pt x="129559" y="81557"/>
                </a:lnTo>
                <a:lnTo>
                  <a:pt x="160264" y="90590"/>
                </a:lnTo>
                <a:lnTo>
                  <a:pt x="166405" y="96670"/>
                </a:lnTo>
                <a:lnTo>
                  <a:pt x="186963" y="159027"/>
                </a:lnTo>
                <a:lnTo>
                  <a:pt x="205537" y="175244"/>
                </a:lnTo>
                <a:lnTo>
                  <a:pt x="211347" y="180871"/>
                </a:lnTo>
                <a:lnTo>
                  <a:pt x="215276" y="188525"/>
                </a:lnTo>
                <a:lnTo>
                  <a:pt x="218015" y="196762"/>
                </a:lnTo>
                <a:lnTo>
                  <a:pt x="220277" y="205214"/>
                </a:lnTo>
                <a:lnTo>
                  <a:pt x="222777" y="213510"/>
                </a:lnTo>
                <a:lnTo>
                  <a:pt x="242909" y="233664"/>
                </a:lnTo>
                <a:lnTo>
                  <a:pt x="250574" y="244721"/>
                </a:lnTo>
                <a:lnTo>
                  <a:pt x="255835" y="262588"/>
                </a:lnTo>
                <a:lnTo>
                  <a:pt x="268751" y="303172"/>
                </a:lnTo>
                <a:lnTo>
                  <a:pt x="279003" y="269267"/>
                </a:lnTo>
                <a:lnTo>
                  <a:pt x="281705" y="253388"/>
                </a:lnTo>
                <a:lnTo>
                  <a:pt x="277931" y="234557"/>
                </a:lnTo>
                <a:lnTo>
                  <a:pt x="268751" y="191793"/>
                </a:lnTo>
                <a:lnTo>
                  <a:pt x="235729" y="146948"/>
                </a:lnTo>
                <a:lnTo>
                  <a:pt x="201948" y="126320"/>
                </a:lnTo>
                <a:lnTo>
                  <a:pt x="186375" y="126320"/>
                </a:lnTo>
                <a:lnTo>
                  <a:pt x="182028" y="119455"/>
                </a:lnTo>
                <a:lnTo>
                  <a:pt x="163976" y="92479"/>
                </a:lnTo>
                <a:lnTo>
                  <a:pt x="140106" y="76295"/>
                </a:lnTo>
                <a:lnTo>
                  <a:pt x="94700" y="42116"/>
                </a:lnTo>
                <a:lnTo>
                  <a:pt x="70758" y="25931"/>
                </a:lnTo>
                <a:lnTo>
                  <a:pt x="48283" y="15017"/>
                </a:lnTo>
                <a:lnTo>
                  <a:pt x="20308" y="5008"/>
                </a:lnTo>
                <a:lnTo>
                  <a:pt x="0" y="0"/>
                </a:lnTo>
                <a:close/>
              </a:path>
              <a:path w="281940" h="303530">
                <a:moveTo>
                  <a:pt x="196192" y="123634"/>
                </a:moveTo>
                <a:lnTo>
                  <a:pt x="187577" y="124054"/>
                </a:lnTo>
                <a:lnTo>
                  <a:pt x="186375" y="126320"/>
                </a:lnTo>
                <a:lnTo>
                  <a:pt x="201948" y="126320"/>
                </a:lnTo>
                <a:lnTo>
                  <a:pt x="196192" y="123634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134100" y="579119"/>
            <a:ext cx="452755" cy="579120"/>
          </a:xfrm>
          <a:custGeom>
            <a:avLst/>
            <a:gdLst/>
            <a:ahLst/>
            <a:cxnLst/>
            <a:rect l="l" t="t" r="r" b="b"/>
            <a:pathLst>
              <a:path w="452754" h="579119">
                <a:moveTo>
                  <a:pt x="206521" y="545977"/>
                </a:moveTo>
                <a:lnTo>
                  <a:pt x="226822" y="579119"/>
                </a:lnTo>
                <a:lnTo>
                  <a:pt x="234078" y="577740"/>
                </a:lnTo>
                <a:lnTo>
                  <a:pt x="250205" y="573706"/>
                </a:lnTo>
                <a:lnTo>
                  <a:pt x="266737" y="567172"/>
                </a:lnTo>
                <a:lnTo>
                  <a:pt x="270968" y="562737"/>
                </a:lnTo>
                <a:lnTo>
                  <a:pt x="264858" y="562737"/>
                </a:lnTo>
                <a:lnTo>
                  <a:pt x="251936" y="562673"/>
                </a:lnTo>
                <a:lnTo>
                  <a:pt x="226822" y="551560"/>
                </a:lnTo>
                <a:lnTo>
                  <a:pt x="206521" y="545977"/>
                </a:lnTo>
                <a:close/>
              </a:path>
              <a:path w="452754" h="579119">
                <a:moveTo>
                  <a:pt x="275812" y="553973"/>
                </a:moveTo>
                <a:lnTo>
                  <a:pt x="264858" y="562737"/>
                </a:lnTo>
                <a:lnTo>
                  <a:pt x="270968" y="562737"/>
                </a:lnTo>
                <a:lnTo>
                  <a:pt x="275209" y="558291"/>
                </a:lnTo>
                <a:lnTo>
                  <a:pt x="275812" y="553973"/>
                </a:lnTo>
                <a:close/>
              </a:path>
              <a:path w="452754" h="579119">
                <a:moveTo>
                  <a:pt x="282523" y="477678"/>
                </a:moveTo>
                <a:lnTo>
                  <a:pt x="282082" y="490759"/>
                </a:lnTo>
                <a:lnTo>
                  <a:pt x="279913" y="524633"/>
                </a:lnTo>
                <a:lnTo>
                  <a:pt x="275812" y="553973"/>
                </a:lnTo>
                <a:lnTo>
                  <a:pt x="295655" y="538099"/>
                </a:lnTo>
                <a:lnTo>
                  <a:pt x="291115" y="510921"/>
                </a:lnTo>
                <a:lnTo>
                  <a:pt x="288405" y="497272"/>
                </a:lnTo>
                <a:lnTo>
                  <a:pt x="284861" y="483742"/>
                </a:lnTo>
                <a:lnTo>
                  <a:pt x="282523" y="477678"/>
                </a:lnTo>
                <a:close/>
              </a:path>
              <a:path w="452754" h="579119">
                <a:moveTo>
                  <a:pt x="11777" y="111859"/>
                </a:moveTo>
                <a:lnTo>
                  <a:pt x="24856" y="137636"/>
                </a:lnTo>
                <a:lnTo>
                  <a:pt x="74850" y="234854"/>
                </a:lnTo>
                <a:lnTo>
                  <a:pt x="99558" y="283463"/>
                </a:lnTo>
                <a:lnTo>
                  <a:pt x="124131" y="333049"/>
                </a:lnTo>
                <a:lnTo>
                  <a:pt x="147320" y="381634"/>
                </a:lnTo>
                <a:lnTo>
                  <a:pt x="147449" y="425936"/>
                </a:lnTo>
                <a:lnTo>
                  <a:pt x="144507" y="463592"/>
                </a:lnTo>
                <a:lnTo>
                  <a:pt x="144732" y="494791"/>
                </a:lnTo>
                <a:lnTo>
                  <a:pt x="154366" y="519726"/>
                </a:lnTo>
                <a:lnTo>
                  <a:pt x="179649" y="538585"/>
                </a:lnTo>
                <a:lnTo>
                  <a:pt x="206521" y="545977"/>
                </a:lnTo>
                <a:lnTo>
                  <a:pt x="187071" y="514222"/>
                </a:lnTo>
                <a:lnTo>
                  <a:pt x="167766" y="442721"/>
                </a:lnTo>
                <a:lnTo>
                  <a:pt x="184348" y="411265"/>
                </a:lnTo>
                <a:lnTo>
                  <a:pt x="183832" y="375951"/>
                </a:lnTo>
                <a:lnTo>
                  <a:pt x="172839" y="339923"/>
                </a:lnTo>
                <a:lnTo>
                  <a:pt x="170946" y="335640"/>
                </a:lnTo>
                <a:lnTo>
                  <a:pt x="167376" y="333049"/>
                </a:lnTo>
                <a:lnTo>
                  <a:pt x="151431" y="319277"/>
                </a:lnTo>
                <a:lnTo>
                  <a:pt x="138511" y="304268"/>
                </a:lnTo>
                <a:lnTo>
                  <a:pt x="127888" y="286257"/>
                </a:lnTo>
                <a:lnTo>
                  <a:pt x="119574" y="243554"/>
                </a:lnTo>
                <a:lnTo>
                  <a:pt x="106425" y="199040"/>
                </a:lnTo>
                <a:lnTo>
                  <a:pt x="79561" y="160670"/>
                </a:lnTo>
                <a:lnTo>
                  <a:pt x="30099" y="136397"/>
                </a:lnTo>
                <a:lnTo>
                  <a:pt x="25082" y="129698"/>
                </a:lnTo>
                <a:lnTo>
                  <a:pt x="19875" y="122904"/>
                </a:lnTo>
                <a:lnTo>
                  <a:pt x="14668" y="115966"/>
                </a:lnTo>
                <a:lnTo>
                  <a:pt x="11777" y="111859"/>
                </a:lnTo>
                <a:close/>
              </a:path>
              <a:path w="452754" h="579119">
                <a:moveTo>
                  <a:pt x="275558" y="401866"/>
                </a:moveTo>
                <a:lnTo>
                  <a:pt x="270250" y="420060"/>
                </a:lnTo>
                <a:lnTo>
                  <a:pt x="265557" y="442721"/>
                </a:lnTo>
                <a:lnTo>
                  <a:pt x="267983" y="447131"/>
                </a:lnTo>
                <a:lnTo>
                  <a:pt x="273637" y="457898"/>
                </a:lnTo>
                <a:lnTo>
                  <a:pt x="280076" y="471332"/>
                </a:lnTo>
                <a:lnTo>
                  <a:pt x="282523" y="477678"/>
                </a:lnTo>
                <a:lnTo>
                  <a:pt x="283227" y="456743"/>
                </a:lnTo>
                <a:lnTo>
                  <a:pt x="284861" y="422655"/>
                </a:lnTo>
                <a:lnTo>
                  <a:pt x="276566" y="404671"/>
                </a:lnTo>
                <a:lnTo>
                  <a:pt x="275558" y="401866"/>
                </a:lnTo>
                <a:close/>
              </a:path>
              <a:path w="452754" h="579119">
                <a:moveTo>
                  <a:pt x="268880" y="323540"/>
                </a:moveTo>
                <a:lnTo>
                  <a:pt x="263592" y="337927"/>
                </a:lnTo>
                <a:lnTo>
                  <a:pt x="259524" y="365601"/>
                </a:lnTo>
                <a:lnTo>
                  <a:pt x="260885" y="394370"/>
                </a:lnTo>
                <a:lnTo>
                  <a:pt x="265557" y="429259"/>
                </a:lnTo>
                <a:lnTo>
                  <a:pt x="269239" y="384214"/>
                </a:lnTo>
                <a:lnTo>
                  <a:pt x="269361" y="381634"/>
                </a:lnTo>
                <a:lnTo>
                  <a:pt x="269597" y="335407"/>
                </a:lnTo>
                <a:lnTo>
                  <a:pt x="268880" y="323540"/>
                </a:lnTo>
                <a:close/>
              </a:path>
              <a:path w="452754" h="579119">
                <a:moveTo>
                  <a:pt x="422528" y="251967"/>
                </a:moveTo>
                <a:lnTo>
                  <a:pt x="404834" y="254640"/>
                </a:lnTo>
                <a:lnTo>
                  <a:pt x="385841" y="259159"/>
                </a:lnTo>
                <a:lnTo>
                  <a:pt x="370683" y="263415"/>
                </a:lnTo>
                <a:lnTo>
                  <a:pt x="364489" y="265302"/>
                </a:lnTo>
                <a:lnTo>
                  <a:pt x="370845" y="268561"/>
                </a:lnTo>
                <a:lnTo>
                  <a:pt x="378190" y="271843"/>
                </a:lnTo>
                <a:lnTo>
                  <a:pt x="383510" y="275411"/>
                </a:lnTo>
                <a:lnTo>
                  <a:pt x="330573" y="296064"/>
                </a:lnTo>
                <a:lnTo>
                  <a:pt x="314960" y="299592"/>
                </a:lnTo>
                <a:lnTo>
                  <a:pt x="304266" y="324679"/>
                </a:lnTo>
                <a:lnTo>
                  <a:pt x="299989" y="335787"/>
                </a:lnTo>
                <a:lnTo>
                  <a:pt x="293260" y="342419"/>
                </a:lnTo>
                <a:lnTo>
                  <a:pt x="275209" y="354075"/>
                </a:lnTo>
                <a:lnTo>
                  <a:pt x="269644" y="372417"/>
                </a:lnTo>
                <a:lnTo>
                  <a:pt x="270795" y="388604"/>
                </a:lnTo>
                <a:lnTo>
                  <a:pt x="275558" y="401866"/>
                </a:lnTo>
                <a:lnTo>
                  <a:pt x="275764" y="401161"/>
                </a:lnTo>
                <a:lnTo>
                  <a:pt x="286113" y="384214"/>
                </a:lnTo>
                <a:lnTo>
                  <a:pt x="305308" y="367410"/>
                </a:lnTo>
                <a:lnTo>
                  <a:pt x="317305" y="350129"/>
                </a:lnTo>
                <a:lnTo>
                  <a:pt x="330898" y="340788"/>
                </a:lnTo>
                <a:lnTo>
                  <a:pt x="346491" y="332853"/>
                </a:lnTo>
                <a:lnTo>
                  <a:pt x="364489" y="319785"/>
                </a:lnTo>
                <a:lnTo>
                  <a:pt x="401319" y="281606"/>
                </a:lnTo>
                <a:lnTo>
                  <a:pt x="421032" y="268654"/>
                </a:lnTo>
                <a:lnTo>
                  <a:pt x="452627" y="258571"/>
                </a:lnTo>
                <a:lnTo>
                  <a:pt x="445371" y="256522"/>
                </a:lnTo>
                <a:lnTo>
                  <a:pt x="438007" y="254174"/>
                </a:lnTo>
                <a:lnTo>
                  <a:pt x="430428" y="252374"/>
                </a:lnTo>
                <a:lnTo>
                  <a:pt x="422528" y="251967"/>
                </a:lnTo>
                <a:close/>
              </a:path>
              <a:path w="452754" h="579119">
                <a:moveTo>
                  <a:pt x="206375" y="0"/>
                </a:moveTo>
                <a:lnTo>
                  <a:pt x="184201" y="72945"/>
                </a:lnTo>
                <a:lnTo>
                  <a:pt x="182380" y="122904"/>
                </a:lnTo>
                <a:lnTo>
                  <a:pt x="182255" y="129698"/>
                </a:lnTo>
                <a:lnTo>
                  <a:pt x="183618" y="187334"/>
                </a:lnTo>
                <a:lnTo>
                  <a:pt x="184281" y="202182"/>
                </a:lnTo>
                <a:lnTo>
                  <a:pt x="238633" y="371220"/>
                </a:lnTo>
                <a:lnTo>
                  <a:pt x="244296" y="319277"/>
                </a:lnTo>
                <a:lnTo>
                  <a:pt x="253888" y="225068"/>
                </a:lnTo>
                <a:lnTo>
                  <a:pt x="253393" y="212057"/>
                </a:lnTo>
                <a:lnTo>
                  <a:pt x="253452" y="192492"/>
                </a:lnTo>
                <a:lnTo>
                  <a:pt x="253109" y="190398"/>
                </a:lnTo>
                <a:lnTo>
                  <a:pt x="243252" y="141967"/>
                </a:lnTo>
                <a:lnTo>
                  <a:pt x="231901" y="93917"/>
                </a:lnTo>
                <a:lnTo>
                  <a:pt x="219471" y="46509"/>
                </a:lnTo>
                <a:lnTo>
                  <a:pt x="206375" y="0"/>
                </a:lnTo>
                <a:close/>
              </a:path>
              <a:path w="452754" h="579119">
                <a:moveTo>
                  <a:pt x="127888" y="26796"/>
                </a:moveTo>
                <a:lnTo>
                  <a:pt x="130730" y="72945"/>
                </a:lnTo>
                <a:lnTo>
                  <a:pt x="133836" y="113325"/>
                </a:lnTo>
                <a:lnTo>
                  <a:pt x="138684" y="156463"/>
                </a:lnTo>
                <a:lnTo>
                  <a:pt x="146176" y="163194"/>
                </a:lnTo>
                <a:lnTo>
                  <a:pt x="147320" y="169925"/>
                </a:lnTo>
                <a:lnTo>
                  <a:pt x="151272" y="204025"/>
                </a:lnTo>
                <a:lnTo>
                  <a:pt x="153892" y="238125"/>
                </a:lnTo>
                <a:lnTo>
                  <a:pt x="156088" y="275411"/>
                </a:lnTo>
                <a:lnTo>
                  <a:pt x="157987" y="306324"/>
                </a:lnTo>
                <a:lnTo>
                  <a:pt x="170946" y="335640"/>
                </a:lnTo>
                <a:lnTo>
                  <a:pt x="187071" y="347344"/>
                </a:lnTo>
                <a:lnTo>
                  <a:pt x="188035" y="306324"/>
                </a:lnTo>
                <a:lnTo>
                  <a:pt x="187929" y="296064"/>
                </a:lnTo>
                <a:lnTo>
                  <a:pt x="186288" y="247137"/>
                </a:lnTo>
                <a:lnTo>
                  <a:pt x="184281" y="202182"/>
                </a:lnTo>
                <a:lnTo>
                  <a:pt x="127888" y="26796"/>
                </a:lnTo>
                <a:close/>
              </a:path>
              <a:path w="452754" h="579119">
                <a:moveTo>
                  <a:pt x="397420" y="48420"/>
                </a:moveTo>
                <a:lnTo>
                  <a:pt x="368211" y="92351"/>
                </a:lnTo>
                <a:lnTo>
                  <a:pt x="344692" y="136111"/>
                </a:lnTo>
                <a:lnTo>
                  <a:pt x="322294" y="180244"/>
                </a:lnTo>
                <a:lnTo>
                  <a:pt x="300178" y="225068"/>
                </a:lnTo>
                <a:lnTo>
                  <a:pt x="278493" y="268900"/>
                </a:lnTo>
                <a:lnTo>
                  <a:pt x="266943" y="291478"/>
                </a:lnTo>
                <a:lnTo>
                  <a:pt x="268880" y="323540"/>
                </a:lnTo>
                <a:lnTo>
                  <a:pt x="275209" y="306324"/>
                </a:lnTo>
                <a:lnTo>
                  <a:pt x="305615" y="273825"/>
                </a:lnTo>
                <a:lnTo>
                  <a:pt x="334724" y="225028"/>
                </a:lnTo>
                <a:lnTo>
                  <a:pt x="358808" y="174396"/>
                </a:lnTo>
                <a:lnTo>
                  <a:pt x="374142" y="136397"/>
                </a:lnTo>
                <a:lnTo>
                  <a:pt x="380775" y="121787"/>
                </a:lnTo>
                <a:lnTo>
                  <a:pt x="390255" y="102949"/>
                </a:lnTo>
                <a:lnTo>
                  <a:pt x="398948" y="85373"/>
                </a:lnTo>
                <a:lnTo>
                  <a:pt x="403225" y="74549"/>
                </a:lnTo>
                <a:lnTo>
                  <a:pt x="402893" y="65633"/>
                </a:lnTo>
                <a:lnTo>
                  <a:pt x="400764" y="55419"/>
                </a:lnTo>
                <a:lnTo>
                  <a:pt x="397420" y="48420"/>
                </a:lnTo>
                <a:close/>
              </a:path>
              <a:path w="452754" h="579119">
                <a:moveTo>
                  <a:pt x="255855" y="207163"/>
                </a:moveTo>
                <a:lnTo>
                  <a:pt x="254492" y="219186"/>
                </a:lnTo>
                <a:lnTo>
                  <a:pt x="253888" y="225068"/>
                </a:lnTo>
                <a:lnTo>
                  <a:pt x="254913" y="251967"/>
                </a:lnTo>
                <a:lnTo>
                  <a:pt x="255904" y="313054"/>
                </a:lnTo>
                <a:lnTo>
                  <a:pt x="266943" y="291478"/>
                </a:lnTo>
                <a:lnTo>
                  <a:pt x="266695" y="287377"/>
                </a:lnTo>
                <a:lnTo>
                  <a:pt x="261061" y="238955"/>
                </a:lnTo>
                <a:lnTo>
                  <a:pt x="255855" y="207163"/>
                </a:lnTo>
                <a:close/>
              </a:path>
              <a:path w="452754" h="579119">
                <a:moveTo>
                  <a:pt x="263431" y="144638"/>
                </a:moveTo>
                <a:lnTo>
                  <a:pt x="257316" y="161576"/>
                </a:lnTo>
                <a:lnTo>
                  <a:pt x="253476" y="184642"/>
                </a:lnTo>
                <a:lnTo>
                  <a:pt x="253452" y="192492"/>
                </a:lnTo>
                <a:lnTo>
                  <a:pt x="255855" y="207163"/>
                </a:lnTo>
                <a:lnTo>
                  <a:pt x="260223" y="168632"/>
                </a:lnTo>
                <a:lnTo>
                  <a:pt x="263431" y="144638"/>
                </a:lnTo>
                <a:close/>
              </a:path>
              <a:path w="452754" h="579119">
                <a:moveTo>
                  <a:pt x="305308" y="33527"/>
                </a:moveTo>
                <a:lnTo>
                  <a:pt x="302133" y="40258"/>
                </a:lnTo>
                <a:lnTo>
                  <a:pt x="300989" y="48387"/>
                </a:lnTo>
                <a:lnTo>
                  <a:pt x="295655" y="54355"/>
                </a:lnTo>
                <a:lnTo>
                  <a:pt x="290322" y="59562"/>
                </a:lnTo>
                <a:lnTo>
                  <a:pt x="276351" y="61087"/>
                </a:lnTo>
                <a:lnTo>
                  <a:pt x="275209" y="67817"/>
                </a:lnTo>
                <a:lnTo>
                  <a:pt x="266969" y="118170"/>
                </a:lnTo>
                <a:lnTo>
                  <a:pt x="263431" y="144638"/>
                </a:lnTo>
                <a:lnTo>
                  <a:pt x="267061" y="134581"/>
                </a:lnTo>
                <a:lnTo>
                  <a:pt x="284861" y="95376"/>
                </a:lnTo>
                <a:lnTo>
                  <a:pt x="300325" y="79462"/>
                </a:lnTo>
                <a:lnTo>
                  <a:pt x="309229" y="66166"/>
                </a:lnTo>
                <a:lnTo>
                  <a:pt x="311060" y="52014"/>
                </a:lnTo>
                <a:lnTo>
                  <a:pt x="305308" y="33527"/>
                </a:lnTo>
                <a:close/>
              </a:path>
              <a:path w="452754" h="579119">
                <a:moveTo>
                  <a:pt x="0" y="88645"/>
                </a:moveTo>
                <a:lnTo>
                  <a:pt x="5334" y="102107"/>
                </a:lnTo>
                <a:lnTo>
                  <a:pt x="9651" y="108838"/>
                </a:lnTo>
                <a:lnTo>
                  <a:pt x="11777" y="111859"/>
                </a:lnTo>
                <a:lnTo>
                  <a:pt x="0" y="88645"/>
                </a:lnTo>
                <a:close/>
              </a:path>
            </a:pathLst>
          </a:custGeom>
          <a:solidFill>
            <a:srgbClr val="00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288023" y="944880"/>
            <a:ext cx="149351" cy="2133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 txBox="1"/>
          <p:nvPr/>
        </p:nvSpPr>
        <p:spPr>
          <a:xfrm>
            <a:off x="5891529" y="1829561"/>
            <a:ext cx="711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7" baseline="-20833" dirty="0">
                <a:latin typeface="Calibri"/>
                <a:cs typeface="Calibri"/>
              </a:rPr>
              <a:t>1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3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baseline="-20833" dirty="0">
                <a:latin typeface="Calibri"/>
                <a:cs typeface="Calibri"/>
              </a:rPr>
              <a:t>1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6201917" y="1176909"/>
            <a:ext cx="863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7345" algn="l"/>
                <a:tab pos="655320" algn="l"/>
              </a:tabLst>
            </a:pP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baseline="-20833" dirty="0">
                <a:latin typeface="Calibri"/>
                <a:cs typeface="Calibri"/>
              </a:rPr>
              <a:t>1	</a:t>
            </a:r>
            <a:r>
              <a:rPr sz="1800" dirty="0">
                <a:latin typeface="Calibri"/>
                <a:cs typeface="Calibri"/>
              </a:rPr>
              <a:t>x	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baseline="-20833" dirty="0">
                <a:latin typeface="Calibri"/>
                <a:cs typeface="Calibri"/>
              </a:rPr>
              <a:t>2</a:t>
            </a:r>
            <a:endParaRPr sz="1800" baseline="-20833">
              <a:latin typeface="Calibri"/>
              <a:cs typeface="Calibri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6123178" y="2556764"/>
            <a:ext cx="387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BC1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6780276" y="1594103"/>
            <a:ext cx="76200" cy="288290"/>
          </a:xfrm>
          <a:custGeom>
            <a:avLst/>
            <a:gdLst/>
            <a:ahLst/>
            <a:cxnLst/>
            <a:rect l="l" t="t" r="r" b="b"/>
            <a:pathLst>
              <a:path w="76200" h="288289">
                <a:moveTo>
                  <a:pt x="31750" y="211836"/>
                </a:moveTo>
                <a:lnTo>
                  <a:pt x="0" y="211836"/>
                </a:lnTo>
                <a:lnTo>
                  <a:pt x="38100" y="288036"/>
                </a:lnTo>
                <a:lnTo>
                  <a:pt x="69850" y="224536"/>
                </a:lnTo>
                <a:lnTo>
                  <a:pt x="31750" y="224536"/>
                </a:lnTo>
                <a:lnTo>
                  <a:pt x="31750" y="211836"/>
                </a:lnTo>
                <a:close/>
              </a:path>
              <a:path w="76200" h="288289">
                <a:moveTo>
                  <a:pt x="44450" y="0"/>
                </a:moveTo>
                <a:lnTo>
                  <a:pt x="31750" y="0"/>
                </a:lnTo>
                <a:lnTo>
                  <a:pt x="31750" y="224536"/>
                </a:lnTo>
                <a:lnTo>
                  <a:pt x="44450" y="224536"/>
                </a:lnTo>
                <a:lnTo>
                  <a:pt x="44450" y="0"/>
                </a:lnTo>
                <a:close/>
              </a:path>
              <a:path w="76200" h="288289">
                <a:moveTo>
                  <a:pt x="76200" y="211836"/>
                </a:moveTo>
                <a:lnTo>
                  <a:pt x="44450" y="211836"/>
                </a:lnTo>
                <a:lnTo>
                  <a:pt x="44450" y="224536"/>
                </a:lnTo>
                <a:lnTo>
                  <a:pt x="69850" y="224536"/>
                </a:lnTo>
                <a:lnTo>
                  <a:pt x="76200" y="2118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472428" y="2246376"/>
            <a:ext cx="76200" cy="289560"/>
          </a:xfrm>
          <a:custGeom>
            <a:avLst/>
            <a:gdLst/>
            <a:ahLst/>
            <a:cxnLst/>
            <a:rect l="l" t="t" r="r" b="b"/>
            <a:pathLst>
              <a:path w="76200" h="289560">
                <a:moveTo>
                  <a:pt x="31750" y="213360"/>
                </a:moveTo>
                <a:lnTo>
                  <a:pt x="0" y="213360"/>
                </a:lnTo>
                <a:lnTo>
                  <a:pt x="38100" y="289560"/>
                </a:lnTo>
                <a:lnTo>
                  <a:pt x="69850" y="226060"/>
                </a:lnTo>
                <a:lnTo>
                  <a:pt x="31750" y="226060"/>
                </a:lnTo>
                <a:lnTo>
                  <a:pt x="31750" y="213360"/>
                </a:lnTo>
                <a:close/>
              </a:path>
              <a:path w="76200" h="289560">
                <a:moveTo>
                  <a:pt x="44450" y="0"/>
                </a:moveTo>
                <a:lnTo>
                  <a:pt x="31750" y="0"/>
                </a:lnTo>
                <a:lnTo>
                  <a:pt x="31750" y="226060"/>
                </a:lnTo>
                <a:lnTo>
                  <a:pt x="44450" y="226060"/>
                </a:lnTo>
                <a:lnTo>
                  <a:pt x="44450" y="0"/>
                </a:lnTo>
                <a:close/>
              </a:path>
              <a:path w="76200" h="289560">
                <a:moveTo>
                  <a:pt x="76200" y="213360"/>
                </a:moveTo>
                <a:lnTo>
                  <a:pt x="44450" y="213360"/>
                </a:lnTo>
                <a:lnTo>
                  <a:pt x="44450" y="226060"/>
                </a:lnTo>
                <a:lnTo>
                  <a:pt x="69850" y="226060"/>
                </a:lnTo>
                <a:lnTo>
                  <a:pt x="76200" y="2133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725923" y="2819400"/>
            <a:ext cx="4264660" cy="737870"/>
          </a:xfrm>
          <a:custGeom>
            <a:avLst/>
            <a:gdLst/>
            <a:ahLst/>
            <a:cxnLst/>
            <a:rect l="l" t="t" r="r" b="b"/>
            <a:pathLst>
              <a:path w="4264659" h="737870">
                <a:moveTo>
                  <a:pt x="0" y="737615"/>
                </a:moveTo>
                <a:lnTo>
                  <a:pt x="4264152" y="737615"/>
                </a:lnTo>
                <a:lnTo>
                  <a:pt x="4264152" y="0"/>
                </a:lnTo>
                <a:lnTo>
                  <a:pt x="0" y="0"/>
                </a:lnTo>
                <a:lnTo>
                  <a:pt x="0" y="737615"/>
                </a:lnTo>
                <a:close/>
              </a:path>
            </a:pathLst>
          </a:custGeom>
          <a:ln w="9144">
            <a:solidFill>
              <a:srgbClr val="3333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 txBox="1"/>
          <p:nvPr/>
        </p:nvSpPr>
        <p:spPr>
          <a:xfrm>
            <a:off x="4806188" y="2840863"/>
            <a:ext cx="4104640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333399"/>
                </a:solidFill>
                <a:latin typeface="Calibri"/>
                <a:cs typeface="Calibri"/>
              </a:rPr>
              <a:t>USE </a:t>
            </a:r>
            <a:r>
              <a:rPr sz="1400" b="1" spc="-10" dirty="0">
                <a:solidFill>
                  <a:srgbClr val="333399"/>
                </a:solidFill>
                <a:latin typeface="Calibri"/>
                <a:cs typeface="Calibri"/>
              </a:rPr>
              <a:t>‘BACKGROUND’ </a:t>
            </a:r>
            <a:r>
              <a:rPr sz="1400" b="1" spc="-5" dirty="0">
                <a:solidFill>
                  <a:srgbClr val="333399"/>
                </a:solidFill>
                <a:latin typeface="Calibri"/>
                <a:cs typeface="Calibri"/>
              </a:rPr>
              <a:t>MARKERS </a:t>
            </a:r>
            <a:r>
              <a:rPr sz="1400" b="1" spc="-20" dirty="0">
                <a:solidFill>
                  <a:srgbClr val="333399"/>
                </a:solidFill>
                <a:latin typeface="Calibri"/>
                <a:cs typeface="Calibri"/>
              </a:rPr>
              <a:t>TO </a:t>
            </a:r>
            <a:r>
              <a:rPr sz="1400" b="1" spc="-5" dirty="0">
                <a:solidFill>
                  <a:srgbClr val="333399"/>
                </a:solidFill>
                <a:latin typeface="Calibri"/>
                <a:cs typeface="Calibri"/>
              </a:rPr>
              <a:t>SELECT PLANTS</a:t>
            </a:r>
            <a:r>
              <a:rPr sz="1400" b="1" spc="-65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400" b="1" spc="-30" dirty="0">
                <a:solidFill>
                  <a:srgbClr val="333399"/>
                </a:solidFill>
                <a:latin typeface="Calibri"/>
                <a:cs typeface="Calibri"/>
              </a:rPr>
              <a:t>THAT  </a:t>
            </a:r>
            <a:r>
              <a:rPr sz="1400" b="1" spc="-20" dirty="0">
                <a:solidFill>
                  <a:srgbClr val="333399"/>
                </a:solidFill>
                <a:latin typeface="Calibri"/>
                <a:cs typeface="Calibri"/>
              </a:rPr>
              <a:t>HAVE </a:t>
            </a:r>
            <a:r>
              <a:rPr sz="1400" b="1" spc="-5" dirty="0">
                <a:solidFill>
                  <a:srgbClr val="333399"/>
                </a:solidFill>
                <a:latin typeface="Calibri"/>
                <a:cs typeface="Calibri"/>
              </a:rPr>
              <a:t>MOST </a:t>
            </a:r>
            <a:r>
              <a:rPr sz="1400" b="1" dirty="0">
                <a:solidFill>
                  <a:srgbClr val="333399"/>
                </a:solidFill>
                <a:latin typeface="Calibri"/>
                <a:cs typeface="Calibri"/>
              </a:rPr>
              <a:t>RP </a:t>
            </a:r>
            <a:r>
              <a:rPr sz="1400" b="1" spc="-5" dirty="0">
                <a:solidFill>
                  <a:srgbClr val="333399"/>
                </a:solidFill>
                <a:latin typeface="Calibri"/>
                <a:cs typeface="Calibri"/>
              </a:rPr>
              <a:t>MARKERS </a:t>
            </a:r>
            <a:r>
              <a:rPr sz="1400" b="1" dirty="0">
                <a:solidFill>
                  <a:srgbClr val="333399"/>
                </a:solidFill>
                <a:latin typeface="Calibri"/>
                <a:cs typeface="Calibri"/>
              </a:rPr>
              <a:t>AND </a:t>
            </a:r>
            <a:r>
              <a:rPr sz="1400" b="1" spc="-10" dirty="0">
                <a:solidFill>
                  <a:srgbClr val="333399"/>
                </a:solidFill>
                <a:latin typeface="Calibri"/>
                <a:cs typeface="Calibri"/>
              </a:rPr>
              <a:t>SMALLEST </a:t>
            </a:r>
            <a:r>
              <a:rPr sz="1400" b="1" dirty="0">
                <a:solidFill>
                  <a:srgbClr val="333399"/>
                </a:solidFill>
                <a:latin typeface="Calibri"/>
                <a:cs typeface="Calibri"/>
              </a:rPr>
              <a:t>% </a:t>
            </a:r>
            <a:r>
              <a:rPr sz="1400" b="1" spc="-5" dirty="0">
                <a:solidFill>
                  <a:srgbClr val="333399"/>
                </a:solidFill>
                <a:latin typeface="Calibri"/>
                <a:cs typeface="Calibri"/>
              </a:rPr>
              <a:t>OF  DONOR</a:t>
            </a:r>
            <a:r>
              <a:rPr sz="1400" b="1" spc="-10" dirty="0">
                <a:solidFill>
                  <a:srgbClr val="333399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333399"/>
                </a:solidFill>
                <a:latin typeface="Calibri"/>
                <a:cs typeface="Calibri"/>
              </a:rPr>
              <a:t>GENOME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2324100" y="5070347"/>
            <a:ext cx="901065" cy="797560"/>
          </a:xfrm>
          <a:custGeom>
            <a:avLst/>
            <a:gdLst/>
            <a:ahLst/>
            <a:cxnLst/>
            <a:rect l="l" t="t" r="r" b="b"/>
            <a:pathLst>
              <a:path w="901064" h="797560">
                <a:moveTo>
                  <a:pt x="0" y="398525"/>
                </a:moveTo>
                <a:lnTo>
                  <a:pt x="2643" y="355103"/>
                </a:lnTo>
                <a:lnTo>
                  <a:pt x="10389" y="313035"/>
                </a:lnTo>
                <a:lnTo>
                  <a:pt x="22963" y="272564"/>
                </a:lnTo>
                <a:lnTo>
                  <a:pt x="40090" y="233933"/>
                </a:lnTo>
                <a:lnTo>
                  <a:pt x="61496" y="197386"/>
                </a:lnTo>
                <a:lnTo>
                  <a:pt x="86904" y="163165"/>
                </a:lnTo>
                <a:lnTo>
                  <a:pt x="116040" y="131514"/>
                </a:lnTo>
                <a:lnTo>
                  <a:pt x="148630" y="102676"/>
                </a:lnTo>
                <a:lnTo>
                  <a:pt x="184397" y="76894"/>
                </a:lnTo>
                <a:lnTo>
                  <a:pt x="223068" y="54412"/>
                </a:lnTo>
                <a:lnTo>
                  <a:pt x="264367" y="35472"/>
                </a:lnTo>
                <a:lnTo>
                  <a:pt x="308018" y="20317"/>
                </a:lnTo>
                <a:lnTo>
                  <a:pt x="353748" y="9192"/>
                </a:lnTo>
                <a:lnTo>
                  <a:pt x="401281" y="2338"/>
                </a:lnTo>
                <a:lnTo>
                  <a:pt x="450342" y="0"/>
                </a:lnTo>
                <a:lnTo>
                  <a:pt x="499402" y="2338"/>
                </a:lnTo>
                <a:lnTo>
                  <a:pt x="546935" y="9192"/>
                </a:lnTo>
                <a:lnTo>
                  <a:pt x="592665" y="20317"/>
                </a:lnTo>
                <a:lnTo>
                  <a:pt x="636316" y="35472"/>
                </a:lnTo>
                <a:lnTo>
                  <a:pt x="677615" y="54412"/>
                </a:lnTo>
                <a:lnTo>
                  <a:pt x="716286" y="76894"/>
                </a:lnTo>
                <a:lnTo>
                  <a:pt x="752053" y="102676"/>
                </a:lnTo>
                <a:lnTo>
                  <a:pt x="784643" y="131514"/>
                </a:lnTo>
                <a:lnTo>
                  <a:pt x="813779" y="163165"/>
                </a:lnTo>
                <a:lnTo>
                  <a:pt x="839187" y="197386"/>
                </a:lnTo>
                <a:lnTo>
                  <a:pt x="860593" y="233933"/>
                </a:lnTo>
                <a:lnTo>
                  <a:pt x="877720" y="272564"/>
                </a:lnTo>
                <a:lnTo>
                  <a:pt x="890294" y="313035"/>
                </a:lnTo>
                <a:lnTo>
                  <a:pt x="898040" y="355103"/>
                </a:lnTo>
                <a:lnTo>
                  <a:pt x="900683" y="398525"/>
                </a:lnTo>
                <a:lnTo>
                  <a:pt x="898040" y="441950"/>
                </a:lnTo>
                <a:lnTo>
                  <a:pt x="890294" y="484020"/>
                </a:lnTo>
                <a:lnTo>
                  <a:pt x="877720" y="524492"/>
                </a:lnTo>
                <a:lnTo>
                  <a:pt x="860593" y="563123"/>
                </a:lnTo>
                <a:lnTo>
                  <a:pt x="839187" y="599671"/>
                </a:lnTo>
                <a:lnTo>
                  <a:pt x="813779" y="633891"/>
                </a:lnTo>
                <a:lnTo>
                  <a:pt x="784643" y="665542"/>
                </a:lnTo>
                <a:lnTo>
                  <a:pt x="752053" y="694379"/>
                </a:lnTo>
                <a:lnTo>
                  <a:pt x="716286" y="720160"/>
                </a:lnTo>
                <a:lnTo>
                  <a:pt x="677615" y="742642"/>
                </a:lnTo>
                <a:lnTo>
                  <a:pt x="636316" y="761581"/>
                </a:lnTo>
                <a:lnTo>
                  <a:pt x="592665" y="776735"/>
                </a:lnTo>
                <a:lnTo>
                  <a:pt x="546935" y="787860"/>
                </a:lnTo>
                <a:lnTo>
                  <a:pt x="499402" y="794713"/>
                </a:lnTo>
                <a:lnTo>
                  <a:pt x="450342" y="797051"/>
                </a:lnTo>
                <a:lnTo>
                  <a:pt x="401281" y="794713"/>
                </a:lnTo>
                <a:lnTo>
                  <a:pt x="353748" y="787860"/>
                </a:lnTo>
                <a:lnTo>
                  <a:pt x="308018" y="776735"/>
                </a:lnTo>
                <a:lnTo>
                  <a:pt x="264367" y="761581"/>
                </a:lnTo>
                <a:lnTo>
                  <a:pt x="223068" y="742642"/>
                </a:lnTo>
                <a:lnTo>
                  <a:pt x="184397" y="720160"/>
                </a:lnTo>
                <a:lnTo>
                  <a:pt x="148630" y="694379"/>
                </a:lnTo>
                <a:lnTo>
                  <a:pt x="116040" y="665542"/>
                </a:lnTo>
                <a:lnTo>
                  <a:pt x="86904" y="633891"/>
                </a:lnTo>
                <a:lnTo>
                  <a:pt x="61496" y="599671"/>
                </a:lnTo>
                <a:lnTo>
                  <a:pt x="40090" y="563123"/>
                </a:lnTo>
                <a:lnTo>
                  <a:pt x="22963" y="524492"/>
                </a:lnTo>
                <a:lnTo>
                  <a:pt x="10389" y="484020"/>
                </a:lnTo>
                <a:lnTo>
                  <a:pt x="2643" y="441950"/>
                </a:lnTo>
                <a:lnTo>
                  <a:pt x="0" y="398525"/>
                </a:lnTo>
                <a:close/>
              </a:path>
            </a:pathLst>
          </a:custGeom>
          <a:ln w="91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01980" y="4201667"/>
            <a:ext cx="897890" cy="795655"/>
          </a:xfrm>
          <a:custGeom>
            <a:avLst/>
            <a:gdLst/>
            <a:ahLst/>
            <a:cxnLst/>
            <a:rect l="l" t="t" r="r" b="b"/>
            <a:pathLst>
              <a:path w="897890" h="795654">
                <a:moveTo>
                  <a:pt x="0" y="397763"/>
                </a:moveTo>
                <a:lnTo>
                  <a:pt x="3019" y="351370"/>
                </a:lnTo>
                <a:lnTo>
                  <a:pt x="11853" y="306550"/>
                </a:lnTo>
                <a:lnTo>
                  <a:pt x="26165" y="263602"/>
                </a:lnTo>
                <a:lnTo>
                  <a:pt x="45617" y="222823"/>
                </a:lnTo>
                <a:lnTo>
                  <a:pt x="69874" y="184513"/>
                </a:lnTo>
                <a:lnTo>
                  <a:pt x="98599" y="148969"/>
                </a:lnTo>
                <a:lnTo>
                  <a:pt x="131454" y="116490"/>
                </a:lnTo>
                <a:lnTo>
                  <a:pt x="168103" y="87374"/>
                </a:lnTo>
                <a:lnTo>
                  <a:pt x="208210" y="61919"/>
                </a:lnTo>
                <a:lnTo>
                  <a:pt x="251437" y="40423"/>
                </a:lnTo>
                <a:lnTo>
                  <a:pt x="297448" y="23185"/>
                </a:lnTo>
                <a:lnTo>
                  <a:pt x="345907" y="10503"/>
                </a:lnTo>
                <a:lnTo>
                  <a:pt x="396475" y="2675"/>
                </a:lnTo>
                <a:lnTo>
                  <a:pt x="448817" y="0"/>
                </a:lnTo>
                <a:lnTo>
                  <a:pt x="501164" y="2675"/>
                </a:lnTo>
                <a:lnTo>
                  <a:pt x="551736" y="10503"/>
                </a:lnTo>
                <a:lnTo>
                  <a:pt x="600197" y="23185"/>
                </a:lnTo>
                <a:lnTo>
                  <a:pt x="646209" y="40423"/>
                </a:lnTo>
                <a:lnTo>
                  <a:pt x="689436" y="61919"/>
                </a:lnTo>
                <a:lnTo>
                  <a:pt x="729542" y="87374"/>
                </a:lnTo>
                <a:lnTo>
                  <a:pt x="766190" y="116490"/>
                </a:lnTo>
                <a:lnTo>
                  <a:pt x="799044" y="148969"/>
                </a:lnTo>
                <a:lnTo>
                  <a:pt x="827767" y="184513"/>
                </a:lnTo>
                <a:lnTo>
                  <a:pt x="852022" y="222823"/>
                </a:lnTo>
                <a:lnTo>
                  <a:pt x="871473" y="263602"/>
                </a:lnTo>
                <a:lnTo>
                  <a:pt x="885783" y="306550"/>
                </a:lnTo>
                <a:lnTo>
                  <a:pt x="894616" y="351370"/>
                </a:lnTo>
                <a:lnTo>
                  <a:pt x="897636" y="397763"/>
                </a:lnTo>
                <a:lnTo>
                  <a:pt x="894616" y="444157"/>
                </a:lnTo>
                <a:lnTo>
                  <a:pt x="885783" y="488977"/>
                </a:lnTo>
                <a:lnTo>
                  <a:pt x="871473" y="531925"/>
                </a:lnTo>
                <a:lnTo>
                  <a:pt x="852022" y="572704"/>
                </a:lnTo>
                <a:lnTo>
                  <a:pt x="827767" y="611014"/>
                </a:lnTo>
                <a:lnTo>
                  <a:pt x="799044" y="646558"/>
                </a:lnTo>
                <a:lnTo>
                  <a:pt x="766191" y="679037"/>
                </a:lnTo>
                <a:lnTo>
                  <a:pt x="729542" y="708153"/>
                </a:lnTo>
                <a:lnTo>
                  <a:pt x="689436" y="733608"/>
                </a:lnTo>
                <a:lnTo>
                  <a:pt x="646209" y="755104"/>
                </a:lnTo>
                <a:lnTo>
                  <a:pt x="600197" y="772342"/>
                </a:lnTo>
                <a:lnTo>
                  <a:pt x="551736" y="785024"/>
                </a:lnTo>
                <a:lnTo>
                  <a:pt x="501164" y="792852"/>
                </a:lnTo>
                <a:lnTo>
                  <a:pt x="448817" y="795527"/>
                </a:lnTo>
                <a:lnTo>
                  <a:pt x="396475" y="792852"/>
                </a:lnTo>
                <a:lnTo>
                  <a:pt x="345907" y="785024"/>
                </a:lnTo>
                <a:lnTo>
                  <a:pt x="297448" y="772342"/>
                </a:lnTo>
                <a:lnTo>
                  <a:pt x="251437" y="755104"/>
                </a:lnTo>
                <a:lnTo>
                  <a:pt x="208210" y="733608"/>
                </a:lnTo>
                <a:lnTo>
                  <a:pt x="168103" y="708153"/>
                </a:lnTo>
                <a:lnTo>
                  <a:pt x="131454" y="679037"/>
                </a:lnTo>
                <a:lnTo>
                  <a:pt x="98599" y="646558"/>
                </a:lnTo>
                <a:lnTo>
                  <a:pt x="69874" y="611014"/>
                </a:lnTo>
                <a:lnTo>
                  <a:pt x="45617" y="572704"/>
                </a:lnTo>
                <a:lnTo>
                  <a:pt x="26165" y="531925"/>
                </a:lnTo>
                <a:lnTo>
                  <a:pt x="11853" y="488977"/>
                </a:lnTo>
                <a:lnTo>
                  <a:pt x="3019" y="444157"/>
                </a:lnTo>
                <a:lnTo>
                  <a:pt x="0" y="397763"/>
                </a:lnTo>
                <a:close/>
              </a:path>
            </a:pathLst>
          </a:custGeom>
          <a:ln w="91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324100" y="4201667"/>
            <a:ext cx="901065" cy="795655"/>
          </a:xfrm>
          <a:custGeom>
            <a:avLst/>
            <a:gdLst/>
            <a:ahLst/>
            <a:cxnLst/>
            <a:rect l="l" t="t" r="r" b="b"/>
            <a:pathLst>
              <a:path w="901064" h="795654">
                <a:moveTo>
                  <a:pt x="0" y="397763"/>
                </a:moveTo>
                <a:lnTo>
                  <a:pt x="2643" y="354417"/>
                </a:lnTo>
                <a:lnTo>
                  <a:pt x="10389" y="312424"/>
                </a:lnTo>
                <a:lnTo>
                  <a:pt x="22963" y="272027"/>
                </a:lnTo>
                <a:lnTo>
                  <a:pt x="40090" y="233469"/>
                </a:lnTo>
                <a:lnTo>
                  <a:pt x="61496" y="196991"/>
                </a:lnTo>
                <a:lnTo>
                  <a:pt x="86904" y="162836"/>
                </a:lnTo>
                <a:lnTo>
                  <a:pt x="116040" y="131247"/>
                </a:lnTo>
                <a:lnTo>
                  <a:pt x="148630" y="102466"/>
                </a:lnTo>
                <a:lnTo>
                  <a:pt x="184397" y="76736"/>
                </a:lnTo>
                <a:lnTo>
                  <a:pt x="223068" y="54299"/>
                </a:lnTo>
                <a:lnTo>
                  <a:pt x="264367" y="35398"/>
                </a:lnTo>
                <a:lnTo>
                  <a:pt x="308018" y="20275"/>
                </a:lnTo>
                <a:lnTo>
                  <a:pt x="353748" y="9172"/>
                </a:lnTo>
                <a:lnTo>
                  <a:pt x="401281" y="2333"/>
                </a:lnTo>
                <a:lnTo>
                  <a:pt x="450342" y="0"/>
                </a:lnTo>
                <a:lnTo>
                  <a:pt x="499402" y="2333"/>
                </a:lnTo>
                <a:lnTo>
                  <a:pt x="546935" y="9172"/>
                </a:lnTo>
                <a:lnTo>
                  <a:pt x="592665" y="20275"/>
                </a:lnTo>
                <a:lnTo>
                  <a:pt x="636316" y="35398"/>
                </a:lnTo>
                <a:lnTo>
                  <a:pt x="677615" y="54299"/>
                </a:lnTo>
                <a:lnTo>
                  <a:pt x="716286" y="76736"/>
                </a:lnTo>
                <a:lnTo>
                  <a:pt x="752053" y="102466"/>
                </a:lnTo>
                <a:lnTo>
                  <a:pt x="784643" y="131247"/>
                </a:lnTo>
                <a:lnTo>
                  <a:pt x="813779" y="162836"/>
                </a:lnTo>
                <a:lnTo>
                  <a:pt x="839187" y="196991"/>
                </a:lnTo>
                <a:lnTo>
                  <a:pt x="860593" y="233469"/>
                </a:lnTo>
                <a:lnTo>
                  <a:pt x="877720" y="272027"/>
                </a:lnTo>
                <a:lnTo>
                  <a:pt x="890294" y="312424"/>
                </a:lnTo>
                <a:lnTo>
                  <a:pt x="898040" y="354417"/>
                </a:lnTo>
                <a:lnTo>
                  <a:pt x="900683" y="397763"/>
                </a:lnTo>
                <a:lnTo>
                  <a:pt x="898040" y="441110"/>
                </a:lnTo>
                <a:lnTo>
                  <a:pt x="890294" y="483103"/>
                </a:lnTo>
                <a:lnTo>
                  <a:pt x="877720" y="523500"/>
                </a:lnTo>
                <a:lnTo>
                  <a:pt x="860593" y="562058"/>
                </a:lnTo>
                <a:lnTo>
                  <a:pt x="839187" y="598536"/>
                </a:lnTo>
                <a:lnTo>
                  <a:pt x="813779" y="632691"/>
                </a:lnTo>
                <a:lnTo>
                  <a:pt x="784643" y="664280"/>
                </a:lnTo>
                <a:lnTo>
                  <a:pt x="752053" y="693061"/>
                </a:lnTo>
                <a:lnTo>
                  <a:pt x="716286" y="718791"/>
                </a:lnTo>
                <a:lnTo>
                  <a:pt x="677615" y="741228"/>
                </a:lnTo>
                <a:lnTo>
                  <a:pt x="636316" y="760129"/>
                </a:lnTo>
                <a:lnTo>
                  <a:pt x="592665" y="775252"/>
                </a:lnTo>
                <a:lnTo>
                  <a:pt x="546935" y="786355"/>
                </a:lnTo>
                <a:lnTo>
                  <a:pt x="499402" y="793194"/>
                </a:lnTo>
                <a:lnTo>
                  <a:pt x="450342" y="795527"/>
                </a:lnTo>
                <a:lnTo>
                  <a:pt x="401281" y="793194"/>
                </a:lnTo>
                <a:lnTo>
                  <a:pt x="353748" y="786355"/>
                </a:lnTo>
                <a:lnTo>
                  <a:pt x="308018" y="775252"/>
                </a:lnTo>
                <a:lnTo>
                  <a:pt x="264367" y="760129"/>
                </a:lnTo>
                <a:lnTo>
                  <a:pt x="223068" y="741228"/>
                </a:lnTo>
                <a:lnTo>
                  <a:pt x="184397" y="718791"/>
                </a:lnTo>
                <a:lnTo>
                  <a:pt x="148630" y="693061"/>
                </a:lnTo>
                <a:lnTo>
                  <a:pt x="116040" y="664280"/>
                </a:lnTo>
                <a:lnTo>
                  <a:pt x="86904" y="632691"/>
                </a:lnTo>
                <a:lnTo>
                  <a:pt x="61496" y="598536"/>
                </a:lnTo>
                <a:lnTo>
                  <a:pt x="40090" y="562058"/>
                </a:lnTo>
                <a:lnTo>
                  <a:pt x="22963" y="523500"/>
                </a:lnTo>
                <a:lnTo>
                  <a:pt x="10389" y="483103"/>
                </a:lnTo>
                <a:lnTo>
                  <a:pt x="2643" y="441110"/>
                </a:lnTo>
                <a:lnTo>
                  <a:pt x="0" y="397763"/>
                </a:lnTo>
                <a:close/>
              </a:path>
            </a:pathLst>
          </a:custGeom>
          <a:ln w="9144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175943" y="4913884"/>
            <a:ext cx="483870" cy="1026794"/>
          </a:xfrm>
          <a:custGeom>
            <a:avLst/>
            <a:gdLst/>
            <a:ahLst/>
            <a:cxnLst/>
            <a:rect l="l" t="t" r="r" b="b"/>
            <a:pathLst>
              <a:path w="483869" h="1026795">
                <a:moveTo>
                  <a:pt x="377890" y="879424"/>
                </a:moveTo>
                <a:lnTo>
                  <a:pt x="324942" y="902804"/>
                </a:lnTo>
                <a:lnTo>
                  <a:pt x="474548" y="1026668"/>
                </a:lnTo>
                <a:lnTo>
                  <a:pt x="480318" y="905916"/>
                </a:lnTo>
                <a:lnTo>
                  <a:pt x="389585" y="905916"/>
                </a:lnTo>
                <a:lnTo>
                  <a:pt x="377890" y="879424"/>
                </a:lnTo>
                <a:close/>
              </a:path>
              <a:path w="483869" h="1026795">
                <a:moveTo>
                  <a:pt x="430853" y="856038"/>
                </a:moveTo>
                <a:lnTo>
                  <a:pt x="377890" y="879424"/>
                </a:lnTo>
                <a:lnTo>
                  <a:pt x="389585" y="905916"/>
                </a:lnTo>
                <a:lnTo>
                  <a:pt x="442544" y="882523"/>
                </a:lnTo>
                <a:lnTo>
                  <a:pt x="430853" y="856038"/>
                </a:lnTo>
                <a:close/>
              </a:path>
              <a:path w="483869" h="1026795">
                <a:moveTo>
                  <a:pt x="483819" y="832650"/>
                </a:moveTo>
                <a:lnTo>
                  <a:pt x="430853" y="856038"/>
                </a:lnTo>
                <a:lnTo>
                  <a:pt x="442544" y="882523"/>
                </a:lnTo>
                <a:lnTo>
                  <a:pt x="389585" y="905916"/>
                </a:lnTo>
                <a:lnTo>
                  <a:pt x="480318" y="905916"/>
                </a:lnTo>
                <a:lnTo>
                  <a:pt x="483819" y="832650"/>
                </a:lnTo>
                <a:close/>
              </a:path>
              <a:path w="483869" h="1026795">
                <a:moveTo>
                  <a:pt x="52984" y="0"/>
                </a:moveTo>
                <a:lnTo>
                  <a:pt x="0" y="23368"/>
                </a:lnTo>
                <a:lnTo>
                  <a:pt x="377890" y="879424"/>
                </a:lnTo>
                <a:lnTo>
                  <a:pt x="430853" y="856038"/>
                </a:lnTo>
                <a:lnTo>
                  <a:pt x="52984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074545" y="4843017"/>
            <a:ext cx="427990" cy="1097915"/>
          </a:xfrm>
          <a:custGeom>
            <a:avLst/>
            <a:gdLst/>
            <a:ahLst/>
            <a:cxnLst/>
            <a:rect l="l" t="t" r="r" b="b"/>
            <a:pathLst>
              <a:path w="427989" h="1097914">
                <a:moveTo>
                  <a:pt x="0" y="904976"/>
                </a:moveTo>
                <a:lnTo>
                  <a:pt x="25527" y="1097533"/>
                </a:lnTo>
                <a:lnTo>
                  <a:pt x="155531" y="970076"/>
                </a:lnTo>
                <a:lnTo>
                  <a:pt x="100075" y="970076"/>
                </a:lnTo>
                <a:lnTo>
                  <a:pt x="45338" y="951217"/>
                </a:lnTo>
                <a:lnTo>
                  <a:pt x="54765" y="923850"/>
                </a:lnTo>
                <a:lnTo>
                  <a:pt x="0" y="904976"/>
                </a:lnTo>
                <a:close/>
              </a:path>
              <a:path w="427989" h="1097914">
                <a:moveTo>
                  <a:pt x="54765" y="923850"/>
                </a:moveTo>
                <a:lnTo>
                  <a:pt x="45338" y="951217"/>
                </a:lnTo>
                <a:lnTo>
                  <a:pt x="100075" y="970076"/>
                </a:lnTo>
                <a:lnTo>
                  <a:pt x="109504" y="942714"/>
                </a:lnTo>
                <a:lnTo>
                  <a:pt x="54765" y="923850"/>
                </a:lnTo>
                <a:close/>
              </a:path>
              <a:path w="427989" h="1097914">
                <a:moveTo>
                  <a:pt x="109504" y="942714"/>
                </a:moveTo>
                <a:lnTo>
                  <a:pt x="100075" y="970076"/>
                </a:lnTo>
                <a:lnTo>
                  <a:pt x="155531" y="970076"/>
                </a:lnTo>
                <a:lnTo>
                  <a:pt x="164211" y="961567"/>
                </a:lnTo>
                <a:lnTo>
                  <a:pt x="109504" y="942714"/>
                </a:lnTo>
                <a:close/>
              </a:path>
              <a:path w="427989" h="1097914">
                <a:moveTo>
                  <a:pt x="372999" y="0"/>
                </a:moveTo>
                <a:lnTo>
                  <a:pt x="54765" y="923850"/>
                </a:lnTo>
                <a:lnTo>
                  <a:pt x="109504" y="942714"/>
                </a:lnTo>
                <a:lnTo>
                  <a:pt x="427863" y="18795"/>
                </a:lnTo>
                <a:lnTo>
                  <a:pt x="372999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324100" y="5704827"/>
            <a:ext cx="248920" cy="307975"/>
          </a:xfrm>
          <a:custGeom>
            <a:avLst/>
            <a:gdLst/>
            <a:ahLst/>
            <a:cxnLst/>
            <a:rect l="l" t="t" r="r" b="b"/>
            <a:pathLst>
              <a:path w="248919" h="307975">
                <a:moveTo>
                  <a:pt x="38226" y="116903"/>
                </a:moveTo>
                <a:lnTo>
                  <a:pt x="0" y="307352"/>
                </a:lnTo>
                <a:lnTo>
                  <a:pt x="175260" y="223672"/>
                </a:lnTo>
                <a:lnTo>
                  <a:pt x="158894" y="210921"/>
                </a:lnTo>
                <a:lnTo>
                  <a:pt x="111760" y="210921"/>
                </a:lnTo>
                <a:lnTo>
                  <a:pt x="66167" y="175336"/>
                </a:lnTo>
                <a:lnTo>
                  <a:pt x="83935" y="152516"/>
                </a:lnTo>
                <a:lnTo>
                  <a:pt x="38226" y="116903"/>
                </a:lnTo>
                <a:close/>
              </a:path>
              <a:path w="248919" h="307975">
                <a:moveTo>
                  <a:pt x="83935" y="152516"/>
                </a:moveTo>
                <a:lnTo>
                  <a:pt x="66167" y="175336"/>
                </a:lnTo>
                <a:lnTo>
                  <a:pt x="111760" y="210921"/>
                </a:lnTo>
                <a:lnTo>
                  <a:pt x="129568" y="188071"/>
                </a:lnTo>
                <a:lnTo>
                  <a:pt x="83935" y="152516"/>
                </a:lnTo>
                <a:close/>
              </a:path>
              <a:path w="248919" h="307975">
                <a:moveTo>
                  <a:pt x="129568" y="188071"/>
                </a:moveTo>
                <a:lnTo>
                  <a:pt x="111760" y="210921"/>
                </a:lnTo>
                <a:lnTo>
                  <a:pt x="158894" y="210921"/>
                </a:lnTo>
                <a:lnTo>
                  <a:pt x="129568" y="188071"/>
                </a:lnTo>
                <a:close/>
              </a:path>
              <a:path w="248919" h="307975">
                <a:moveTo>
                  <a:pt x="202692" y="0"/>
                </a:moveTo>
                <a:lnTo>
                  <a:pt x="83935" y="152516"/>
                </a:lnTo>
                <a:lnTo>
                  <a:pt x="129568" y="188071"/>
                </a:lnTo>
                <a:lnTo>
                  <a:pt x="248412" y="35585"/>
                </a:lnTo>
                <a:lnTo>
                  <a:pt x="202692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 txBox="1"/>
          <p:nvPr/>
        </p:nvSpPr>
        <p:spPr>
          <a:xfrm>
            <a:off x="1580769" y="6030874"/>
            <a:ext cx="387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BC2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470661"/>
            <a:ext cx="7082155" cy="5805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350" indent="-34290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6235" algn="l"/>
              </a:tabLst>
            </a:pPr>
            <a:r>
              <a:rPr sz="2400" b="1" spc="-5" dirty="0">
                <a:latin typeface="Calibri"/>
                <a:cs typeface="Calibri"/>
              </a:rPr>
              <a:t>Allow </a:t>
            </a:r>
            <a:r>
              <a:rPr sz="2400" b="1" spc="-10" dirty="0">
                <a:latin typeface="Calibri"/>
                <a:cs typeface="Calibri"/>
              </a:rPr>
              <a:t>eliminating </a:t>
            </a:r>
            <a:r>
              <a:rPr sz="2400" b="1" spc="-5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undesired genomic regions </a:t>
            </a:r>
            <a:r>
              <a:rPr sz="2400" b="1" spc="-5" dirty="0">
                <a:latin typeface="Calibri"/>
                <a:cs typeface="Calibri"/>
              </a:rPr>
              <a:t>in </a:t>
            </a:r>
            <a:r>
              <a:rPr sz="2400" b="1" dirty="0">
                <a:latin typeface="Calibri"/>
                <a:cs typeface="Calibri"/>
              </a:rPr>
              <a:t>a  </a:t>
            </a:r>
            <a:r>
              <a:rPr sz="2400" b="1" spc="-20" dirty="0">
                <a:latin typeface="Calibri"/>
                <a:cs typeface="Calibri"/>
              </a:rPr>
              <a:t>few </a:t>
            </a:r>
            <a:r>
              <a:rPr sz="2400" b="1" spc="-15" dirty="0">
                <a:latin typeface="Calibri"/>
                <a:cs typeface="Calibri"/>
              </a:rPr>
              <a:t>generations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356235" algn="l"/>
              </a:tabLst>
            </a:pPr>
            <a:r>
              <a:rPr sz="2400" b="1" spc="-15" dirty="0">
                <a:latin typeface="Calibri"/>
                <a:cs typeface="Calibri"/>
              </a:rPr>
              <a:t>Segregate </a:t>
            </a:r>
            <a:r>
              <a:rPr sz="2400" b="1" dirty="0">
                <a:latin typeface="Calibri"/>
                <a:cs typeface="Calibri"/>
              </a:rPr>
              <a:t>as single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genes.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356235" algn="l"/>
              </a:tabLst>
            </a:pPr>
            <a:r>
              <a:rPr sz="2400" b="1" dirty="0">
                <a:latin typeface="Calibri"/>
                <a:cs typeface="Calibri"/>
              </a:rPr>
              <a:t>Not </a:t>
            </a:r>
            <a:r>
              <a:rPr sz="2400" b="1" spc="-15" dirty="0">
                <a:latin typeface="Calibri"/>
                <a:cs typeface="Calibri"/>
              </a:rPr>
              <a:t>affected </a:t>
            </a:r>
            <a:r>
              <a:rPr sz="2400" b="1" spc="-10" dirty="0">
                <a:latin typeface="Calibri"/>
                <a:cs typeface="Calibri"/>
              </a:rPr>
              <a:t>by </a:t>
            </a:r>
            <a:r>
              <a:rPr sz="2400" b="1" spc="-5" dirty="0">
                <a:latin typeface="Calibri"/>
                <a:cs typeface="Calibri"/>
              </a:rPr>
              <a:t>the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environment.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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6235" algn="l"/>
              </a:tabLst>
            </a:pPr>
            <a:r>
              <a:rPr sz="2400" b="1" spc="-5" dirty="0">
                <a:latin typeface="Calibri"/>
                <a:cs typeface="Calibri"/>
              </a:rPr>
              <a:t>DNA </a:t>
            </a:r>
            <a:r>
              <a:rPr sz="2400" b="1" dirty="0">
                <a:latin typeface="Calibri"/>
                <a:cs typeface="Calibri"/>
              </a:rPr>
              <a:t>based </a:t>
            </a:r>
            <a:r>
              <a:rPr sz="2400" b="1" spc="-15" dirty="0">
                <a:latin typeface="Calibri"/>
                <a:cs typeface="Calibri"/>
              </a:rPr>
              <a:t>markers </a:t>
            </a:r>
            <a:r>
              <a:rPr sz="2400" b="1" spc="-10" dirty="0">
                <a:latin typeface="Calibri"/>
                <a:cs typeface="Calibri"/>
              </a:rPr>
              <a:t>are </a:t>
            </a:r>
            <a:r>
              <a:rPr sz="2400" b="1" spc="-5" dirty="0">
                <a:latin typeface="Calibri"/>
                <a:cs typeface="Calibri"/>
              </a:rPr>
              <a:t>classified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as: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75"/>
              </a:spcBef>
              <a:buAutoNum type="arabicParenR"/>
              <a:tabLst>
                <a:tab pos="469900" algn="l"/>
                <a:tab pos="470534" algn="l"/>
              </a:tabLst>
            </a:pPr>
            <a:r>
              <a:rPr sz="2400" b="1" spc="-10" dirty="0">
                <a:latin typeface="Calibri"/>
                <a:cs typeface="Calibri"/>
              </a:rPr>
              <a:t>Anonymous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Markers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80"/>
              </a:spcBef>
              <a:buAutoNum type="arabicParenR"/>
              <a:tabLst>
                <a:tab pos="469900" algn="l"/>
                <a:tab pos="470534" algn="l"/>
              </a:tabLst>
            </a:pPr>
            <a:r>
              <a:rPr sz="2400" b="1" spc="-10" dirty="0">
                <a:latin typeface="Calibri"/>
                <a:cs typeface="Calibri"/>
              </a:rPr>
              <a:t>Defined</a:t>
            </a:r>
            <a:r>
              <a:rPr sz="2400" b="1" spc="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Markers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"/>
              <a:tabLst>
                <a:tab pos="469900" algn="l"/>
                <a:tab pos="470534" algn="l"/>
              </a:tabLst>
            </a:pPr>
            <a:r>
              <a:rPr sz="24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Anonymous</a:t>
            </a:r>
            <a:r>
              <a:rPr sz="2400" b="1"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Markers</a:t>
            </a:r>
            <a:r>
              <a:rPr sz="2400" b="1" spc="-15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469900" marR="5080" indent="-45720" algn="just">
              <a:lnSpc>
                <a:spcPct val="100000"/>
              </a:lnSpc>
              <a:spcBef>
                <a:spcPts val="580"/>
              </a:spcBef>
            </a:pPr>
            <a:r>
              <a:rPr sz="2400" b="1" spc="-100" dirty="0">
                <a:latin typeface="Calibri"/>
                <a:cs typeface="Calibri"/>
              </a:rPr>
              <a:t>“A </a:t>
            </a:r>
            <a:r>
              <a:rPr sz="2400" b="1" spc="-5" dirty="0">
                <a:latin typeface="Calibri"/>
                <a:cs typeface="Calibri"/>
              </a:rPr>
              <a:t>cloned </a:t>
            </a:r>
            <a:r>
              <a:rPr sz="2400" b="1" spc="-10" dirty="0">
                <a:latin typeface="Calibri"/>
                <a:cs typeface="Calibri"/>
              </a:rPr>
              <a:t>random </a:t>
            </a:r>
            <a:r>
              <a:rPr sz="2400" b="1" spc="-5" dirty="0">
                <a:latin typeface="Calibri"/>
                <a:cs typeface="Calibri"/>
              </a:rPr>
              <a:t>DNA </a:t>
            </a:r>
            <a:r>
              <a:rPr sz="2400" b="1" spc="-15" dirty="0">
                <a:latin typeface="Calibri"/>
                <a:cs typeface="Calibri"/>
              </a:rPr>
              <a:t>fragment </a:t>
            </a:r>
            <a:r>
              <a:rPr sz="2400" b="1" spc="-5" dirty="0">
                <a:latin typeface="Calibri"/>
                <a:cs typeface="Calibri"/>
              </a:rPr>
              <a:t>whose function </a:t>
            </a:r>
            <a:r>
              <a:rPr sz="2400" b="1" spc="-10" dirty="0">
                <a:latin typeface="Calibri"/>
                <a:cs typeface="Calibri"/>
              </a:rPr>
              <a:t>or  </a:t>
            </a:r>
            <a:r>
              <a:rPr sz="2400" b="1" dirty="0">
                <a:latin typeface="Calibri"/>
                <a:cs typeface="Calibri"/>
              </a:rPr>
              <a:t>specific </a:t>
            </a:r>
            <a:r>
              <a:rPr sz="2400" b="1" spc="-15" dirty="0">
                <a:latin typeface="Calibri"/>
                <a:cs typeface="Calibri"/>
              </a:rPr>
              <a:t>features </a:t>
            </a:r>
            <a:r>
              <a:rPr sz="2400" b="1" spc="-10" dirty="0">
                <a:latin typeface="Calibri"/>
                <a:cs typeface="Calibri"/>
              </a:rPr>
              <a:t>are not </a:t>
            </a:r>
            <a:r>
              <a:rPr sz="2400" b="1" dirty="0">
                <a:latin typeface="Calibri"/>
                <a:cs typeface="Calibri"/>
              </a:rPr>
              <a:t>known </a:t>
            </a:r>
            <a:r>
              <a:rPr sz="2400" b="1" i="1" spc="-10" dirty="0">
                <a:latin typeface="Calibri"/>
                <a:cs typeface="Calibri"/>
              </a:rPr>
              <a:t>e.g. </a:t>
            </a:r>
            <a:r>
              <a:rPr sz="2400" b="1" spc="-15" dirty="0">
                <a:latin typeface="Calibri"/>
                <a:cs typeface="Calibri"/>
              </a:rPr>
              <a:t>Microsatellites  </a:t>
            </a:r>
            <a:r>
              <a:rPr sz="2400" b="1" dirty="0">
                <a:latin typeface="Calibri"/>
                <a:cs typeface="Calibri"/>
              </a:rPr>
              <a:t>and </a:t>
            </a:r>
            <a:r>
              <a:rPr sz="2400" b="1" spc="-55" dirty="0">
                <a:latin typeface="Calibri"/>
                <a:cs typeface="Calibri"/>
              </a:rPr>
              <a:t>AFLP. </a:t>
            </a:r>
            <a:r>
              <a:rPr sz="2400" b="1" spc="-5" dirty="0">
                <a:latin typeface="Calibri"/>
                <a:cs typeface="Calibri"/>
              </a:rPr>
              <a:t>These </a:t>
            </a:r>
            <a:r>
              <a:rPr sz="2400" b="1" spc="-15" dirty="0">
                <a:latin typeface="Calibri"/>
                <a:cs typeface="Calibri"/>
              </a:rPr>
              <a:t>marker </a:t>
            </a:r>
            <a:r>
              <a:rPr sz="2400" b="1" spc="-5" dirty="0">
                <a:latin typeface="Calibri"/>
                <a:cs typeface="Calibri"/>
              </a:rPr>
              <a:t>type </a:t>
            </a:r>
            <a:r>
              <a:rPr sz="2400" b="1" spc="-10" dirty="0">
                <a:latin typeface="Calibri"/>
                <a:cs typeface="Calibri"/>
              </a:rPr>
              <a:t>generally measure  apparently neutral </a:t>
            </a:r>
            <a:r>
              <a:rPr sz="2400" b="1" spc="-5" dirty="0">
                <a:latin typeface="Calibri"/>
                <a:cs typeface="Calibri"/>
              </a:rPr>
              <a:t>DNA</a:t>
            </a:r>
            <a:r>
              <a:rPr sz="2400" b="1" spc="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variations.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84480"/>
            <a:ext cx="6974840" cy="58788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Wingdings"/>
              <a:buChar char=""/>
              <a:tabLst>
                <a:tab pos="355600" algn="l"/>
              </a:tabLst>
            </a:pPr>
            <a:r>
              <a:rPr sz="24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Defined </a:t>
            </a:r>
            <a:r>
              <a:rPr sz="24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Marker </a:t>
            </a:r>
            <a:r>
              <a:rPr sz="24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OR Polymorphic</a:t>
            </a:r>
            <a:r>
              <a:rPr sz="2400" b="1" u="heavy" spc="-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marker</a:t>
            </a:r>
            <a:r>
              <a:rPr sz="2400" b="1" spc="-15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355600" marR="5080" indent="-70485">
              <a:lnSpc>
                <a:spcPct val="100000"/>
              </a:lnSpc>
              <a:spcBef>
                <a:spcPts val="575"/>
              </a:spcBef>
            </a:pPr>
            <a:r>
              <a:rPr sz="2400" b="1" spc="-100" dirty="0">
                <a:latin typeface="Calibri"/>
                <a:cs typeface="Calibri"/>
              </a:rPr>
              <a:t>“A </a:t>
            </a:r>
            <a:r>
              <a:rPr sz="2400" b="1" spc="-10" dirty="0">
                <a:latin typeface="Calibri"/>
                <a:cs typeface="Calibri"/>
              </a:rPr>
              <a:t>defined </a:t>
            </a:r>
            <a:r>
              <a:rPr sz="2400" b="1" spc="-15" dirty="0">
                <a:latin typeface="Calibri"/>
                <a:cs typeface="Calibri"/>
              </a:rPr>
              <a:t>marker </a:t>
            </a:r>
            <a:r>
              <a:rPr sz="2400" b="1" spc="-20" dirty="0">
                <a:latin typeface="Calibri"/>
                <a:cs typeface="Calibri"/>
              </a:rPr>
              <a:t>may </a:t>
            </a:r>
            <a:r>
              <a:rPr sz="2400" b="1" spc="-10" dirty="0">
                <a:latin typeface="Calibri"/>
                <a:cs typeface="Calibri"/>
              </a:rPr>
              <a:t>contain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10" dirty="0">
                <a:latin typeface="Calibri"/>
                <a:cs typeface="Calibri"/>
              </a:rPr>
              <a:t>gene </a:t>
            </a:r>
            <a:r>
              <a:rPr sz="2400" b="1" dirty="0">
                <a:latin typeface="Calibri"/>
                <a:cs typeface="Calibri"/>
              </a:rPr>
              <a:t>or </a:t>
            </a:r>
            <a:r>
              <a:rPr sz="2400" b="1" spc="-5" dirty="0">
                <a:latin typeface="Calibri"/>
                <a:cs typeface="Calibri"/>
              </a:rPr>
              <a:t>some </a:t>
            </a:r>
            <a:r>
              <a:rPr sz="2400" b="1" dirty="0">
                <a:latin typeface="Calibri"/>
                <a:cs typeface="Calibri"/>
              </a:rPr>
              <a:t>other  </a:t>
            </a:r>
            <a:r>
              <a:rPr sz="2400" b="1" spc="-5" dirty="0">
                <a:latin typeface="Calibri"/>
                <a:cs typeface="Calibri"/>
              </a:rPr>
              <a:t>specific </a:t>
            </a:r>
            <a:r>
              <a:rPr sz="2400" b="1" spc="-15" dirty="0">
                <a:latin typeface="Calibri"/>
                <a:cs typeface="Calibri"/>
              </a:rPr>
              <a:t>features, </a:t>
            </a:r>
            <a:r>
              <a:rPr sz="2400" b="1" dirty="0">
                <a:latin typeface="Calibri"/>
                <a:cs typeface="Calibri"/>
              </a:rPr>
              <a:t>e.g. </a:t>
            </a:r>
            <a:r>
              <a:rPr sz="2400" b="1" spc="-10" dirty="0">
                <a:latin typeface="Calibri"/>
                <a:cs typeface="Calibri"/>
              </a:rPr>
              <a:t>restriction sites </a:t>
            </a:r>
            <a:r>
              <a:rPr sz="2400" b="1" spc="-15" dirty="0">
                <a:latin typeface="Calibri"/>
                <a:cs typeface="Calibri"/>
              </a:rPr>
              <a:t>for </a:t>
            </a:r>
            <a:r>
              <a:rPr sz="2400" b="1" spc="-10" dirty="0">
                <a:latin typeface="Calibri"/>
                <a:cs typeface="Calibri"/>
              </a:rPr>
              <a:t>cutting by  </a:t>
            </a:r>
            <a:r>
              <a:rPr sz="2400" b="1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restriction </a:t>
            </a:r>
            <a:r>
              <a:rPr sz="2400" b="1" spc="-5" dirty="0">
                <a:latin typeface="Calibri"/>
                <a:cs typeface="Calibri"/>
              </a:rPr>
              <a:t>enzymes,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i="1" spc="-90" dirty="0">
                <a:latin typeface="Calibri"/>
                <a:cs typeface="Calibri"/>
              </a:rPr>
              <a:t>etc</a:t>
            </a:r>
            <a:r>
              <a:rPr sz="2400" b="1" spc="-90" dirty="0">
                <a:latin typeface="Calibri"/>
                <a:cs typeface="Calibri"/>
              </a:rPr>
              <a:t>.”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400" b="1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Polymorphism </a:t>
            </a:r>
            <a:r>
              <a:rPr sz="2400" b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of </a:t>
            </a:r>
            <a:r>
              <a:rPr sz="2400" b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DNA</a:t>
            </a:r>
            <a:r>
              <a:rPr sz="2400" b="1" u="heavy" spc="-5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Marker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355600" marR="502920" indent="-70485">
              <a:lnSpc>
                <a:spcPct val="100000"/>
              </a:lnSpc>
              <a:spcBef>
                <a:spcPts val="580"/>
              </a:spcBef>
            </a:pPr>
            <a:r>
              <a:rPr sz="2400" b="1" spc="-5" dirty="0">
                <a:latin typeface="Calibri"/>
                <a:cs typeface="Calibri"/>
              </a:rPr>
              <a:t>“DNA </a:t>
            </a:r>
            <a:r>
              <a:rPr sz="2400" b="1" spc="-15" dirty="0">
                <a:latin typeface="Calibri"/>
                <a:cs typeface="Calibri"/>
              </a:rPr>
              <a:t>markers </a:t>
            </a:r>
            <a:r>
              <a:rPr sz="2400" b="1" spc="-10" dirty="0">
                <a:latin typeface="Calibri"/>
                <a:cs typeface="Calibri"/>
              </a:rPr>
              <a:t>representing </a:t>
            </a:r>
            <a:r>
              <a:rPr sz="2400" b="1" spc="-5" dirty="0">
                <a:latin typeface="Calibri"/>
                <a:cs typeface="Calibri"/>
              </a:rPr>
              <a:t>polymorphism </a:t>
            </a:r>
            <a:r>
              <a:rPr sz="2400" b="1" dirty="0">
                <a:latin typeface="Calibri"/>
                <a:cs typeface="Calibri"/>
              </a:rPr>
              <a:t>in </a:t>
            </a:r>
            <a:r>
              <a:rPr sz="2400" b="1" spc="-5" dirty="0">
                <a:latin typeface="Calibri"/>
                <a:cs typeface="Calibri"/>
              </a:rPr>
              <a:t>the  </a:t>
            </a:r>
            <a:r>
              <a:rPr sz="2400" b="1" dirty="0">
                <a:latin typeface="Calibri"/>
                <a:cs typeface="Calibri"/>
              </a:rPr>
              <a:t>actual base sequence of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40" dirty="0">
                <a:latin typeface="Calibri"/>
                <a:cs typeface="Calibri"/>
              </a:rPr>
              <a:t>DNA.”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b="1" spc="-5" dirty="0">
                <a:latin typeface="Calibri"/>
                <a:cs typeface="Calibri"/>
              </a:rPr>
              <a:t>This can </a:t>
            </a:r>
            <a:r>
              <a:rPr sz="2400" b="1" dirty="0">
                <a:latin typeface="Calibri"/>
                <a:cs typeface="Calibri"/>
              </a:rPr>
              <a:t>be </a:t>
            </a:r>
            <a:r>
              <a:rPr sz="2400" b="1" spc="-15" dirty="0">
                <a:latin typeface="Calibri"/>
                <a:cs typeface="Calibri"/>
              </a:rPr>
              <a:t>represented </a:t>
            </a:r>
            <a:r>
              <a:rPr sz="2400" b="1" spc="-10" dirty="0">
                <a:latin typeface="Calibri"/>
                <a:cs typeface="Calibri"/>
              </a:rPr>
              <a:t>by: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Calibri"/>
                <a:cs typeface="Calibri"/>
              </a:rPr>
              <a:t>Mutation at restriction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site.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Insertion </a:t>
            </a:r>
            <a:r>
              <a:rPr sz="2400" b="1" dirty="0">
                <a:latin typeface="Calibri"/>
                <a:cs typeface="Calibri"/>
              </a:rPr>
              <a:t>or </a:t>
            </a:r>
            <a:r>
              <a:rPr sz="2400" b="1" spc="-5" dirty="0">
                <a:latin typeface="Calibri"/>
                <a:cs typeface="Calibri"/>
              </a:rPr>
              <a:t>deletion </a:t>
            </a:r>
            <a:r>
              <a:rPr sz="2400" b="1" spc="-10" dirty="0">
                <a:latin typeface="Calibri"/>
                <a:cs typeface="Calibri"/>
              </a:rPr>
              <a:t>between restriction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sites.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Calibri"/>
                <a:cs typeface="Calibri"/>
              </a:rPr>
              <a:t>Mutations at </a:t>
            </a:r>
            <a:r>
              <a:rPr sz="2400" b="1" dirty="0">
                <a:latin typeface="Calibri"/>
                <a:cs typeface="Calibri"/>
              </a:rPr>
              <a:t>single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nucleotide.</a:t>
            </a:r>
            <a:endParaRPr sz="2400">
              <a:latin typeface="Calibri"/>
              <a:cs typeface="Calibri"/>
            </a:endParaRPr>
          </a:p>
          <a:p>
            <a:pPr marL="355600" marR="118491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" dirty="0">
                <a:latin typeface="Calibri"/>
                <a:cs typeface="Calibri"/>
              </a:rPr>
              <a:t>Changes </a:t>
            </a:r>
            <a:r>
              <a:rPr sz="2400" b="1" dirty="0">
                <a:latin typeface="Calibri"/>
                <a:cs typeface="Calibri"/>
              </a:rPr>
              <a:t>in number of </a:t>
            </a:r>
            <a:r>
              <a:rPr sz="2400" b="1" spc="-10" dirty="0">
                <a:latin typeface="Calibri"/>
                <a:cs typeface="Calibri"/>
              </a:rPr>
              <a:t>repeat </a:t>
            </a:r>
            <a:r>
              <a:rPr sz="2400" b="1" dirty="0">
                <a:latin typeface="Calibri"/>
                <a:cs typeface="Calibri"/>
              </a:rPr>
              <a:t>unit </a:t>
            </a:r>
            <a:r>
              <a:rPr sz="2400" b="1" spc="-10" dirty="0">
                <a:latin typeface="Calibri"/>
                <a:cs typeface="Calibri"/>
              </a:rPr>
              <a:t>between  restriction site </a:t>
            </a:r>
            <a:r>
              <a:rPr sz="2400" b="1" dirty="0">
                <a:latin typeface="Calibri"/>
                <a:cs typeface="Calibri"/>
              </a:rPr>
              <a:t>or </a:t>
            </a:r>
            <a:r>
              <a:rPr sz="2400" b="1" spc="-5" dirty="0">
                <a:latin typeface="Calibri"/>
                <a:cs typeface="Calibri"/>
              </a:rPr>
              <a:t>PCR </a:t>
            </a:r>
            <a:r>
              <a:rPr sz="2400" b="1" dirty="0">
                <a:latin typeface="Calibri"/>
                <a:cs typeface="Calibri"/>
              </a:rPr>
              <a:t>primer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sites.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39898" y="113537"/>
            <a:ext cx="28575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sz="2900" b="1" spc="-5" dirty="0">
                <a:solidFill>
                  <a:srgbClr val="006FC0"/>
                </a:solidFill>
                <a:latin typeface="Calibri"/>
                <a:cs typeface="Calibri"/>
              </a:rPr>
              <a:t>Cl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25578" y="113537"/>
            <a:ext cx="31864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sz="2900" b="1" spc="-5" dirty="0">
                <a:solidFill>
                  <a:srgbClr val="006FC0"/>
                </a:solidFill>
                <a:latin typeface="Calibri"/>
                <a:cs typeface="Calibri"/>
              </a:rPr>
              <a:t>assification </a:t>
            </a:r>
            <a:r>
              <a:rPr sz="2900" b="1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900" b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900" b="1" spc="-25" dirty="0">
                <a:solidFill>
                  <a:srgbClr val="006FC0"/>
                </a:solidFill>
                <a:latin typeface="Calibri"/>
                <a:cs typeface="Calibri"/>
              </a:rPr>
              <a:t>Marke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11497" y="113537"/>
            <a:ext cx="27432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sz="2900" b="1" spc="-3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900" b="1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9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156915"/>
              </p:ext>
            </p:extLst>
          </p:nvPr>
        </p:nvGraphicFramePr>
        <p:xfrm>
          <a:off x="146050" y="146050"/>
          <a:ext cx="8991600" cy="6400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2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81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Name of the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technique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Discoverer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9035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A.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Biochemical</a:t>
                      </a:r>
                      <a:r>
                        <a:rPr sz="1800" b="1" spc="-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Markers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Allozymes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1333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Tanksley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Orton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1983;Kephart1990;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May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1992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B.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Molecular</a:t>
                      </a:r>
                      <a:r>
                        <a:rPr sz="1800" b="1" spc="-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Markers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i)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Non-PCR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based</a:t>
                      </a:r>
                      <a:r>
                        <a:rPr sz="18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techniques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Restriction Fragment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Length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Polymorphisms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(RFLP)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Botstein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et al.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1980;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Neale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Williams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1991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952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Minisatellites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Variable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Number of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Tandem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Repeats  </a:t>
                      </a:r>
                      <a:r>
                        <a:rPr sz="18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(VNTR)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Jeffreys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et al..</a:t>
                      </a:r>
                      <a:r>
                        <a:rPr sz="1800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1985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ii)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PCR-based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techniques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83058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DNA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sequencing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581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Multi-copy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DNA, Internal 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Transcribed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Spacer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regions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  nuclear ribosomal genes </a:t>
                      </a:r>
                      <a:r>
                        <a:rPr sz="18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(ITS)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2317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35" dirty="0">
                          <a:latin typeface="Calibri"/>
                          <a:cs typeface="Calibri"/>
                        </a:rPr>
                        <a:t>Takaiwa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et al.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1985;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Dillon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et  al.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2001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4076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Single-copy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DNA, including  both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introns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exons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6038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Sanger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et al.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1977;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Clegg  1993a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-6350" y="174497"/>
          <a:ext cx="9144000" cy="63715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300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59410">
                        <a:lnSpc>
                          <a:spcPct val="100000"/>
                        </a:lnSpc>
                        <a:spcBef>
                          <a:spcPts val="240"/>
                        </a:spcBef>
                        <a:tabLst>
                          <a:tab pos="2141220" algn="l"/>
                        </a:tabLst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Sequence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Tagged	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Sites(STS)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2089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Microsatellites,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Simple</a:t>
                      </a:r>
                      <a:r>
                        <a:rPr sz="18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Sequence 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Repeat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(SSR), Short 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Tandem 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Repeat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(STR), Sequence 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Tagged 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Microsatellite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(STMS)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or Simple 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Sequence Length Polymorphism 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(SSLP)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2006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Litt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Lutty 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(1989),Hearne</a:t>
                      </a:r>
                      <a:r>
                        <a:rPr sz="1800" b="1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et  </a:t>
                      </a:r>
                      <a:r>
                        <a:rPr sz="1800" b="1" i="1" dirty="0">
                          <a:latin typeface="Calibri"/>
                          <a:cs typeface="Calibri"/>
                        </a:rPr>
                        <a:t>al.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1992;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Morgante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8425" marR="130175" algn="just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Olivieri</a:t>
                      </a:r>
                      <a:r>
                        <a:rPr sz="1800" b="1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1993;  Jarne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Lagoda  1996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8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8953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Sequence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Characterized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Amplified 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Region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(SCAR)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Michelmore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et</a:t>
                      </a:r>
                      <a:r>
                        <a:rPr sz="1800" i="1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al.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(1991); Martin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et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8425" marR="271780" algn="just">
                        <a:lnSpc>
                          <a:spcPct val="100000"/>
                        </a:lnSpc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al.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(1991);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Paran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Michelmore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1993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Cleaved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Amplified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Polymorphic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Sequence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CAPS)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2940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Akopyanz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et al.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1992;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Konieczny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Ausubel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1993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01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7562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Single-Strand Conformation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Polymorphism</a:t>
                      </a:r>
                      <a:r>
                        <a:rPr sz="18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SSCP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Hayashi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1992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254515"/>
              </p:ext>
            </p:extLst>
          </p:nvPr>
        </p:nvGraphicFramePr>
        <p:xfrm>
          <a:off x="69850" y="222250"/>
          <a:ext cx="8914130" cy="6336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4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9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7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3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95821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Denaturing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Gradient</a:t>
                      </a:r>
                      <a:r>
                        <a:rPr sz="18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Gel 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Electrophoresis</a:t>
                      </a:r>
                      <a:r>
                        <a:rPr sz="18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b="1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DGGE)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Riedel 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et </a:t>
                      </a:r>
                      <a:r>
                        <a:rPr sz="1800" b="1" i="1" dirty="0">
                          <a:latin typeface="Calibri"/>
                          <a:cs typeface="Calibri"/>
                        </a:rPr>
                        <a:t>al.</a:t>
                      </a:r>
                      <a:r>
                        <a:rPr sz="1800" b="1" i="1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1990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6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1385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Thermal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Gradient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Gel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Electrophoresis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spc="-1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TGGE)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990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Riesner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et</a:t>
                      </a:r>
                      <a:r>
                        <a:rPr sz="1800" i="1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al.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1989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Heteroduplex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Analysis</a:t>
                      </a:r>
                      <a:r>
                        <a:rPr sz="1800" b="1" spc="-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1F487C"/>
                          </a:solidFill>
                          <a:latin typeface="Calibri"/>
                          <a:cs typeface="Calibri"/>
                        </a:rPr>
                        <a:t>(HDA)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9060" marR="1403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Perez </a:t>
                      </a:r>
                      <a:r>
                        <a:rPr sz="1800" i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et al.</a:t>
                      </a:r>
                      <a:r>
                        <a:rPr sz="1800" i="1" spc="-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1999;  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Schneider </a:t>
                      </a:r>
                      <a:r>
                        <a:rPr sz="1800" i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et</a:t>
                      </a:r>
                      <a:r>
                        <a:rPr sz="1800" i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al.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1999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2889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Denaturing High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Performance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Liquid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Chromatography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(DHPLC)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9060" marR="2349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Hauser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et al. 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1998;</a:t>
                      </a:r>
                      <a:r>
                        <a:rPr sz="1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Steinmetz 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et al.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2000;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Kota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et</a:t>
                      </a:r>
                      <a:r>
                        <a:rPr sz="1800" i="1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al.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2001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6737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Multiple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Arbitrary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Amplicon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Profiling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(MAAP)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9060" marR="22034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spc="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-Anol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es  1996;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Caetano-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Anolles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et al.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90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1992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0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3251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Random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Amplified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Polymorphic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DNA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(RAPD)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Williams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et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al.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1990;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Hadrys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et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  <a:p>
                      <a:pPr marL="99060">
                        <a:lnSpc>
                          <a:spcPct val="100000"/>
                        </a:lnSpc>
                      </a:pPr>
                      <a:r>
                        <a:rPr sz="1800" i="1" spc="-5" dirty="0">
                          <a:latin typeface="Calibri"/>
                          <a:cs typeface="Calibri"/>
                        </a:rPr>
                        <a:t>al.</a:t>
                      </a:r>
                      <a:r>
                        <a:rPr sz="1800" i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1992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-6350" y="694690"/>
          <a:ext cx="9144000" cy="5393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1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DNA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Amplification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Fingerprinting</a:t>
                      </a:r>
                      <a:r>
                        <a:rPr sz="18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(DAF)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Caetano-Anolles 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et </a:t>
                      </a:r>
                      <a:r>
                        <a:rPr sz="1800" b="1" i="1" dirty="0">
                          <a:latin typeface="Calibri"/>
                          <a:cs typeface="Calibri"/>
                        </a:rPr>
                        <a:t>al.</a:t>
                      </a:r>
                      <a:r>
                        <a:rPr sz="1800" b="1" i="1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1991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Arbitrarily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Primed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Polymerase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Chain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Reaction</a:t>
                      </a:r>
                      <a:r>
                        <a:rPr sz="18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AP-PCR)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30162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Welsh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McClelland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1990;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Williams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et al.</a:t>
                      </a:r>
                      <a:r>
                        <a:rPr sz="1800" i="1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1990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Inter-Simple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Sequence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Repeat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(ISSR)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8280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Zietkiewicz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et al.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1994;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Godwin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et al.</a:t>
                      </a:r>
                      <a:r>
                        <a:rPr sz="1800" i="1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1997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3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Single Primer Amplification Reaction</a:t>
                      </a:r>
                      <a:r>
                        <a:rPr sz="18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(SPAR)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Staub 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et </a:t>
                      </a:r>
                      <a:r>
                        <a:rPr sz="1800" b="1" i="1" dirty="0">
                          <a:latin typeface="Calibri"/>
                          <a:cs typeface="Calibri"/>
                        </a:rPr>
                        <a:t>al.</a:t>
                      </a:r>
                      <a:r>
                        <a:rPr sz="1800" b="1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1996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0445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Directed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Amplification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of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Minisatellites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DNA 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(DAMD)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9715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Heath </a:t>
                      </a:r>
                      <a:r>
                        <a:rPr sz="1800" b="1" i="1" spc="-5" dirty="0">
                          <a:latin typeface="Calibri"/>
                          <a:cs typeface="Calibri"/>
                        </a:rPr>
                        <a:t>et </a:t>
                      </a:r>
                      <a:r>
                        <a:rPr sz="1800" b="1" i="1" dirty="0">
                          <a:latin typeface="Calibri"/>
                          <a:cs typeface="Calibri"/>
                        </a:rPr>
                        <a:t>al.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1993;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Somers</a:t>
                      </a:r>
                      <a:r>
                        <a:rPr sz="18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and 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Demmon</a:t>
                      </a:r>
                      <a:r>
                        <a:rPr sz="18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2002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3182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Amplified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Fragment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Length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Polymorphism  </a:t>
                      </a:r>
                      <a:r>
                        <a:rPr sz="1800" spc="-5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(AFLP)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30" dirty="0">
                          <a:latin typeface="Calibri"/>
                          <a:cs typeface="Calibri"/>
                        </a:rPr>
                        <a:t>Vos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et al.</a:t>
                      </a:r>
                      <a:r>
                        <a:rPr sz="1800" i="1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1995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7790" marR="19780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Selectively Amplified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Microsatellite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Polymorphic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Loci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</a:t>
                      </a:r>
                      <a:r>
                        <a:rPr sz="1800" spc="-10" dirty="0">
                          <a:solidFill>
                            <a:srgbClr val="006FC0"/>
                          </a:solidFill>
                          <a:latin typeface="Calibri"/>
                          <a:cs typeface="Calibri"/>
                        </a:rPr>
                        <a:t>SAMPL)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Witsenboer </a:t>
                      </a:r>
                      <a:r>
                        <a:rPr sz="1800" i="1" spc="-5" dirty="0">
                          <a:latin typeface="Calibri"/>
                          <a:cs typeface="Calibri"/>
                        </a:rPr>
                        <a:t>et al.</a:t>
                      </a:r>
                      <a:r>
                        <a:rPr sz="1800" i="1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1997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0086" y="98247"/>
            <a:ext cx="5653405" cy="121412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25550" marR="5080" indent="-1213485">
              <a:lnSpc>
                <a:spcPts val="4430"/>
              </a:lnSpc>
              <a:spcBef>
                <a:spcPts val="660"/>
              </a:spcBef>
            </a:pPr>
            <a:r>
              <a:rPr sz="4100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Non- PCR or</a:t>
            </a:r>
            <a:r>
              <a:rPr sz="4100" u="heavy" spc="-1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sz="41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Hybridization </a:t>
            </a:r>
            <a:r>
              <a:rPr sz="4100" spc="-5" dirty="0">
                <a:solidFill>
                  <a:srgbClr val="006FC0"/>
                </a:solidFill>
              </a:rPr>
              <a:t> </a:t>
            </a:r>
            <a:r>
              <a:rPr sz="4100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Based</a:t>
            </a:r>
            <a:r>
              <a:rPr sz="4100" u="heavy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Markers</a:t>
            </a:r>
            <a:endParaRPr sz="4100"/>
          </a:p>
        </p:txBody>
      </p:sp>
      <p:sp>
        <p:nvSpPr>
          <p:cNvPr id="3" name="object 3"/>
          <p:cNvSpPr/>
          <p:nvPr/>
        </p:nvSpPr>
        <p:spPr>
          <a:xfrm>
            <a:off x="714755" y="1267967"/>
            <a:ext cx="6723888" cy="3142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1295400"/>
            <a:ext cx="6629400" cy="304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0" y="1295400"/>
            <a:ext cx="6629400" cy="3048000"/>
          </a:xfrm>
          <a:custGeom>
            <a:avLst/>
            <a:gdLst/>
            <a:ahLst/>
            <a:cxnLst/>
            <a:rect l="l" t="t" r="r" b="b"/>
            <a:pathLst>
              <a:path w="6629400" h="3048000">
                <a:moveTo>
                  <a:pt x="0" y="571500"/>
                </a:moveTo>
                <a:lnTo>
                  <a:pt x="5031" y="527837"/>
                </a:lnTo>
                <a:lnTo>
                  <a:pt x="19363" y="487746"/>
                </a:lnTo>
                <a:lnTo>
                  <a:pt x="41851" y="452374"/>
                </a:lnTo>
                <a:lnTo>
                  <a:pt x="71353" y="422867"/>
                </a:lnTo>
                <a:lnTo>
                  <a:pt x="106724" y="400372"/>
                </a:lnTo>
                <a:lnTo>
                  <a:pt x="146821" y="386034"/>
                </a:lnTo>
                <a:lnTo>
                  <a:pt x="190500" y="381000"/>
                </a:lnTo>
                <a:lnTo>
                  <a:pt x="6248400" y="381000"/>
                </a:lnTo>
                <a:lnTo>
                  <a:pt x="6248400" y="190500"/>
                </a:lnTo>
                <a:lnTo>
                  <a:pt x="6253434" y="146837"/>
                </a:lnTo>
                <a:lnTo>
                  <a:pt x="6267772" y="106746"/>
                </a:lnTo>
                <a:lnTo>
                  <a:pt x="6290267" y="71374"/>
                </a:lnTo>
                <a:lnTo>
                  <a:pt x="6319774" y="41867"/>
                </a:lnTo>
                <a:lnTo>
                  <a:pt x="6355146" y="19372"/>
                </a:lnTo>
                <a:lnTo>
                  <a:pt x="6395237" y="5034"/>
                </a:lnTo>
                <a:lnTo>
                  <a:pt x="6438900" y="0"/>
                </a:lnTo>
                <a:lnTo>
                  <a:pt x="6482562" y="5034"/>
                </a:lnTo>
                <a:lnTo>
                  <a:pt x="6522653" y="19372"/>
                </a:lnTo>
                <a:lnTo>
                  <a:pt x="6558025" y="41867"/>
                </a:lnTo>
                <a:lnTo>
                  <a:pt x="6587532" y="71374"/>
                </a:lnTo>
                <a:lnTo>
                  <a:pt x="6610027" y="106746"/>
                </a:lnTo>
                <a:lnTo>
                  <a:pt x="6624365" y="146837"/>
                </a:lnTo>
                <a:lnTo>
                  <a:pt x="6629400" y="190500"/>
                </a:lnTo>
                <a:lnTo>
                  <a:pt x="6629400" y="2476500"/>
                </a:lnTo>
                <a:lnTo>
                  <a:pt x="6624365" y="2520162"/>
                </a:lnTo>
                <a:lnTo>
                  <a:pt x="6610027" y="2560253"/>
                </a:lnTo>
                <a:lnTo>
                  <a:pt x="6587532" y="2595625"/>
                </a:lnTo>
                <a:lnTo>
                  <a:pt x="6558025" y="2625132"/>
                </a:lnTo>
                <a:lnTo>
                  <a:pt x="6522653" y="2647627"/>
                </a:lnTo>
                <a:lnTo>
                  <a:pt x="6482562" y="2661965"/>
                </a:lnTo>
                <a:lnTo>
                  <a:pt x="6438900" y="2667000"/>
                </a:lnTo>
                <a:lnTo>
                  <a:pt x="381000" y="2667000"/>
                </a:lnTo>
                <a:lnTo>
                  <a:pt x="381000" y="2857500"/>
                </a:lnTo>
                <a:lnTo>
                  <a:pt x="375968" y="2901162"/>
                </a:lnTo>
                <a:lnTo>
                  <a:pt x="361636" y="2941253"/>
                </a:lnTo>
                <a:lnTo>
                  <a:pt x="339148" y="2976625"/>
                </a:lnTo>
                <a:lnTo>
                  <a:pt x="309646" y="3006132"/>
                </a:lnTo>
                <a:lnTo>
                  <a:pt x="274275" y="3028627"/>
                </a:lnTo>
                <a:lnTo>
                  <a:pt x="234178" y="3042965"/>
                </a:lnTo>
                <a:lnTo>
                  <a:pt x="190500" y="3048000"/>
                </a:lnTo>
                <a:lnTo>
                  <a:pt x="146821" y="3042965"/>
                </a:lnTo>
                <a:lnTo>
                  <a:pt x="106724" y="3028627"/>
                </a:lnTo>
                <a:lnTo>
                  <a:pt x="71353" y="3006132"/>
                </a:lnTo>
                <a:lnTo>
                  <a:pt x="41851" y="2976625"/>
                </a:lnTo>
                <a:lnTo>
                  <a:pt x="19363" y="2941253"/>
                </a:lnTo>
                <a:lnTo>
                  <a:pt x="5031" y="2901162"/>
                </a:lnTo>
                <a:lnTo>
                  <a:pt x="0" y="2857500"/>
                </a:lnTo>
                <a:lnTo>
                  <a:pt x="0" y="571500"/>
                </a:lnTo>
                <a:close/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10400" y="1485900"/>
            <a:ext cx="381000" cy="190500"/>
          </a:xfrm>
          <a:custGeom>
            <a:avLst/>
            <a:gdLst/>
            <a:ahLst/>
            <a:cxnLst/>
            <a:rect l="l" t="t" r="r" b="b"/>
            <a:pathLst>
              <a:path w="381000" h="190500">
                <a:moveTo>
                  <a:pt x="0" y="190500"/>
                </a:moveTo>
                <a:lnTo>
                  <a:pt x="190500" y="190500"/>
                </a:lnTo>
                <a:lnTo>
                  <a:pt x="234162" y="185465"/>
                </a:lnTo>
                <a:lnTo>
                  <a:pt x="274253" y="171127"/>
                </a:lnTo>
                <a:lnTo>
                  <a:pt x="309625" y="148632"/>
                </a:lnTo>
                <a:lnTo>
                  <a:pt x="339132" y="119125"/>
                </a:lnTo>
                <a:lnTo>
                  <a:pt x="361627" y="83753"/>
                </a:lnTo>
                <a:lnTo>
                  <a:pt x="375965" y="43662"/>
                </a:lnTo>
                <a:lnTo>
                  <a:pt x="381000" y="0"/>
                </a:lnTo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05828" y="1481327"/>
            <a:ext cx="199644" cy="1996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000" y="1771650"/>
            <a:ext cx="381000" cy="285750"/>
          </a:xfrm>
          <a:custGeom>
            <a:avLst/>
            <a:gdLst/>
            <a:ahLst/>
            <a:cxnLst/>
            <a:rect l="l" t="t" r="r" b="b"/>
            <a:pathLst>
              <a:path w="381000" h="285750">
                <a:moveTo>
                  <a:pt x="190500" y="285750"/>
                </a:moveTo>
                <a:lnTo>
                  <a:pt x="190500" y="95250"/>
                </a:lnTo>
                <a:lnTo>
                  <a:pt x="218398" y="27908"/>
                </a:lnTo>
                <a:lnTo>
                  <a:pt x="285750" y="0"/>
                </a:lnTo>
                <a:lnTo>
                  <a:pt x="322824" y="7489"/>
                </a:lnTo>
                <a:lnTo>
                  <a:pt x="353101" y="27908"/>
                </a:lnTo>
                <a:lnTo>
                  <a:pt x="373514" y="58185"/>
                </a:lnTo>
                <a:lnTo>
                  <a:pt x="381000" y="95250"/>
                </a:lnTo>
                <a:lnTo>
                  <a:pt x="375968" y="138912"/>
                </a:lnTo>
                <a:lnTo>
                  <a:pt x="361636" y="179003"/>
                </a:lnTo>
                <a:lnTo>
                  <a:pt x="339148" y="214375"/>
                </a:lnTo>
                <a:lnTo>
                  <a:pt x="309646" y="243882"/>
                </a:lnTo>
                <a:lnTo>
                  <a:pt x="274275" y="266377"/>
                </a:lnTo>
                <a:lnTo>
                  <a:pt x="234178" y="280715"/>
                </a:lnTo>
                <a:lnTo>
                  <a:pt x="190500" y="285750"/>
                </a:lnTo>
                <a:lnTo>
                  <a:pt x="146821" y="280715"/>
                </a:lnTo>
                <a:lnTo>
                  <a:pt x="106724" y="266377"/>
                </a:lnTo>
                <a:lnTo>
                  <a:pt x="71353" y="243882"/>
                </a:lnTo>
                <a:lnTo>
                  <a:pt x="41851" y="214375"/>
                </a:lnTo>
                <a:lnTo>
                  <a:pt x="19363" y="179003"/>
                </a:lnTo>
                <a:lnTo>
                  <a:pt x="5031" y="138912"/>
                </a:lnTo>
                <a:lnTo>
                  <a:pt x="0" y="95250"/>
                </a:lnTo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3000" y="1866900"/>
            <a:ext cx="0" cy="2095500"/>
          </a:xfrm>
          <a:custGeom>
            <a:avLst/>
            <a:gdLst/>
            <a:ahLst/>
            <a:cxnLst/>
            <a:rect l="l" t="t" r="r" b="b"/>
            <a:pathLst>
              <a:path h="2095500">
                <a:moveTo>
                  <a:pt x="0" y="0"/>
                </a:moveTo>
                <a:lnTo>
                  <a:pt x="0" y="2095500"/>
                </a:lnTo>
              </a:path>
            </a:pathLst>
          </a:custGeom>
          <a:ln w="9144">
            <a:solidFill>
              <a:srgbClr val="97B8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67408" y="2106295"/>
            <a:ext cx="560959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latin typeface="Calibri"/>
                <a:cs typeface="Calibri"/>
              </a:rPr>
              <a:t>“The </a:t>
            </a:r>
            <a:r>
              <a:rPr sz="1800" b="1" spc="-5" dirty="0">
                <a:latin typeface="Calibri"/>
                <a:cs typeface="Calibri"/>
              </a:rPr>
              <a:t>variation </a:t>
            </a:r>
            <a:r>
              <a:rPr sz="1800" b="1" dirty="0">
                <a:latin typeface="Calibri"/>
                <a:cs typeface="Calibri"/>
              </a:rPr>
              <a:t>in the </a:t>
            </a:r>
            <a:r>
              <a:rPr sz="1800" b="1" spc="-5" dirty="0">
                <a:latin typeface="Calibri"/>
                <a:cs typeface="Calibri"/>
              </a:rPr>
              <a:t>length </a:t>
            </a:r>
            <a:r>
              <a:rPr sz="1800" b="1" dirty="0">
                <a:latin typeface="Calibri"/>
                <a:cs typeface="Calibri"/>
              </a:rPr>
              <a:t>of DNA </a:t>
            </a:r>
            <a:r>
              <a:rPr sz="1800" b="1" spc="-10" dirty="0">
                <a:latin typeface="Calibri"/>
                <a:cs typeface="Calibri"/>
              </a:rPr>
              <a:t>fragments </a:t>
            </a:r>
            <a:r>
              <a:rPr sz="1800" b="1" spc="-5" dirty="0">
                <a:latin typeface="Calibri"/>
                <a:cs typeface="Calibri"/>
              </a:rPr>
              <a:t>produced</a:t>
            </a:r>
            <a:r>
              <a:rPr sz="1800" b="1" spc="-16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by  specific </a:t>
            </a:r>
            <a:r>
              <a:rPr sz="1800" b="1" spc="-10" dirty="0">
                <a:latin typeface="Calibri"/>
                <a:cs typeface="Calibri"/>
              </a:rPr>
              <a:t>Restriction </a:t>
            </a:r>
            <a:r>
              <a:rPr sz="1800" b="1" spc="-5" dirty="0">
                <a:latin typeface="Calibri"/>
                <a:cs typeface="Calibri"/>
              </a:rPr>
              <a:t>Endonucleases </a:t>
            </a:r>
            <a:r>
              <a:rPr sz="1800" b="1" spc="-10" dirty="0">
                <a:latin typeface="Calibri"/>
                <a:cs typeface="Calibri"/>
              </a:rPr>
              <a:t>from </a:t>
            </a:r>
            <a:r>
              <a:rPr sz="1800" b="1" spc="-5" dirty="0">
                <a:latin typeface="Calibri"/>
                <a:cs typeface="Calibri"/>
              </a:rPr>
              <a:t>genomic DNA </a:t>
            </a:r>
            <a:r>
              <a:rPr sz="1800" b="1" dirty="0">
                <a:latin typeface="Calibri"/>
                <a:cs typeface="Calibri"/>
              </a:rPr>
              <a:t>s of  </a:t>
            </a:r>
            <a:r>
              <a:rPr sz="1800" b="1" spc="-5" dirty="0">
                <a:latin typeface="Calibri"/>
                <a:cs typeface="Calibri"/>
              </a:rPr>
              <a:t>two </a:t>
            </a:r>
            <a:r>
              <a:rPr sz="1800" b="1" dirty="0">
                <a:latin typeface="Calibri"/>
                <a:cs typeface="Calibri"/>
              </a:rPr>
              <a:t>or </a:t>
            </a:r>
            <a:r>
              <a:rPr sz="1800" b="1" spc="-10" dirty="0">
                <a:latin typeface="Calibri"/>
                <a:cs typeface="Calibri"/>
              </a:rPr>
              <a:t>more </a:t>
            </a:r>
            <a:r>
              <a:rPr sz="1800" b="1" spc="-5" dirty="0">
                <a:latin typeface="Calibri"/>
                <a:cs typeface="Calibri"/>
              </a:rPr>
              <a:t>individuals </a:t>
            </a:r>
            <a:r>
              <a:rPr sz="1800" b="1" dirty="0">
                <a:latin typeface="Calibri"/>
                <a:cs typeface="Calibri"/>
              </a:rPr>
              <a:t>of a </a:t>
            </a:r>
            <a:r>
              <a:rPr sz="1800" b="1" spc="-5" dirty="0">
                <a:latin typeface="Calibri"/>
                <a:cs typeface="Calibri"/>
              </a:rPr>
              <a:t>species </a:t>
            </a:r>
            <a:r>
              <a:rPr sz="1800" b="1" dirty="0">
                <a:latin typeface="Calibri"/>
                <a:cs typeface="Calibri"/>
              </a:rPr>
              <a:t>is </a:t>
            </a:r>
            <a:r>
              <a:rPr sz="1800" b="1" spc="-5" dirty="0">
                <a:latin typeface="Calibri"/>
                <a:cs typeface="Calibri"/>
              </a:rPr>
              <a:t>called </a:t>
            </a:r>
            <a:r>
              <a:rPr sz="1800" b="1" spc="-10" dirty="0">
                <a:latin typeface="Calibri"/>
                <a:cs typeface="Calibri"/>
              </a:rPr>
              <a:t>hybridization  </a:t>
            </a:r>
            <a:r>
              <a:rPr sz="1800" b="1" dirty="0">
                <a:latin typeface="Calibri"/>
                <a:cs typeface="Calibri"/>
              </a:rPr>
              <a:t>and </a:t>
            </a:r>
            <a:r>
              <a:rPr sz="1800" b="1" spc="-15" dirty="0">
                <a:latin typeface="Calibri"/>
                <a:cs typeface="Calibri"/>
              </a:rPr>
              <a:t>markers </a:t>
            </a:r>
            <a:r>
              <a:rPr sz="1800" b="1" spc="-10" dirty="0">
                <a:latin typeface="Calibri"/>
                <a:cs typeface="Calibri"/>
              </a:rPr>
              <a:t>produced </a:t>
            </a:r>
            <a:r>
              <a:rPr sz="1800" b="1" spc="-5" dirty="0">
                <a:latin typeface="Calibri"/>
                <a:cs typeface="Calibri"/>
              </a:rPr>
              <a:t>by </a:t>
            </a:r>
            <a:r>
              <a:rPr sz="1800" b="1" dirty="0">
                <a:latin typeface="Calibri"/>
                <a:cs typeface="Calibri"/>
              </a:rPr>
              <a:t>this </a:t>
            </a:r>
            <a:r>
              <a:rPr sz="1800" b="1" spc="-5" dirty="0">
                <a:latin typeface="Calibri"/>
                <a:cs typeface="Calibri"/>
              </a:rPr>
              <a:t>technique </a:t>
            </a:r>
            <a:r>
              <a:rPr sz="1800" b="1" spc="-10" dirty="0">
                <a:latin typeface="Calibri"/>
                <a:cs typeface="Calibri"/>
              </a:rPr>
              <a:t>are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called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hybridization </a:t>
            </a:r>
            <a:r>
              <a:rPr sz="1800" b="1" dirty="0">
                <a:latin typeface="Calibri"/>
                <a:cs typeface="Calibri"/>
              </a:rPr>
              <a:t>based </a:t>
            </a:r>
            <a:r>
              <a:rPr sz="1800" b="1" spc="-5" dirty="0">
                <a:latin typeface="Calibri"/>
                <a:cs typeface="Calibri"/>
              </a:rPr>
              <a:t>molecular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markers.”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53400" y="0"/>
            <a:ext cx="990599" cy="685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8739" y="4438269"/>
            <a:ext cx="4058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This </a:t>
            </a:r>
            <a:r>
              <a:rPr sz="1800" b="1" dirty="0">
                <a:latin typeface="Calibri"/>
                <a:cs typeface="Calibri"/>
              </a:rPr>
              <a:t>type of </a:t>
            </a:r>
            <a:r>
              <a:rPr sz="1800" b="1" spc="-10" dirty="0">
                <a:latin typeface="Calibri"/>
                <a:cs typeface="Calibri"/>
              </a:rPr>
              <a:t>hybridization </a:t>
            </a:r>
            <a:r>
              <a:rPr sz="1800" b="1" spc="-15" dirty="0">
                <a:latin typeface="Calibri"/>
                <a:cs typeface="Calibri"/>
              </a:rPr>
              <a:t>marker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includes-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06067" y="4917946"/>
            <a:ext cx="5693663" cy="19400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15767" y="5044440"/>
            <a:ext cx="2476500" cy="16855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67663" y="4959866"/>
            <a:ext cx="5570220" cy="1676400"/>
          </a:xfrm>
          <a:custGeom>
            <a:avLst/>
            <a:gdLst/>
            <a:ahLst/>
            <a:cxnLst/>
            <a:rect l="l" t="t" r="r" b="b"/>
            <a:pathLst>
              <a:path w="5570220" h="1676400">
                <a:moveTo>
                  <a:pt x="3105886" y="1663700"/>
                </a:moveTo>
                <a:lnTo>
                  <a:pt x="2597658" y="1663700"/>
                </a:lnTo>
                <a:lnTo>
                  <a:pt x="2655201" y="1676400"/>
                </a:lnTo>
                <a:lnTo>
                  <a:pt x="3051998" y="1676400"/>
                </a:lnTo>
                <a:lnTo>
                  <a:pt x="3105886" y="1663700"/>
                </a:lnTo>
                <a:close/>
              </a:path>
              <a:path w="5570220" h="1676400">
                <a:moveTo>
                  <a:pt x="3569013" y="1524000"/>
                </a:moveTo>
                <a:lnTo>
                  <a:pt x="2126741" y="1524000"/>
                </a:lnTo>
                <a:lnTo>
                  <a:pt x="2161914" y="1549400"/>
                </a:lnTo>
                <a:lnTo>
                  <a:pt x="2200186" y="1562100"/>
                </a:lnTo>
                <a:lnTo>
                  <a:pt x="2241389" y="1574800"/>
                </a:lnTo>
                <a:lnTo>
                  <a:pt x="2285353" y="1600200"/>
                </a:lnTo>
                <a:lnTo>
                  <a:pt x="2331910" y="1612900"/>
                </a:lnTo>
                <a:lnTo>
                  <a:pt x="2380890" y="1625600"/>
                </a:lnTo>
                <a:lnTo>
                  <a:pt x="2432124" y="1638300"/>
                </a:lnTo>
                <a:lnTo>
                  <a:pt x="2540677" y="1663700"/>
                </a:lnTo>
                <a:lnTo>
                  <a:pt x="3158591" y="1663700"/>
                </a:lnTo>
                <a:lnTo>
                  <a:pt x="3259804" y="1638300"/>
                </a:lnTo>
                <a:lnTo>
                  <a:pt x="3307989" y="1625600"/>
                </a:lnTo>
                <a:lnTo>
                  <a:pt x="3354344" y="1612900"/>
                </a:lnTo>
                <a:lnTo>
                  <a:pt x="3398708" y="1600200"/>
                </a:lnTo>
                <a:lnTo>
                  <a:pt x="3440919" y="1587500"/>
                </a:lnTo>
                <a:lnTo>
                  <a:pt x="3480816" y="1574800"/>
                </a:lnTo>
                <a:lnTo>
                  <a:pt x="3518237" y="1549400"/>
                </a:lnTo>
                <a:lnTo>
                  <a:pt x="3553021" y="1536700"/>
                </a:lnTo>
                <a:lnTo>
                  <a:pt x="3569013" y="1524000"/>
                </a:lnTo>
                <a:close/>
              </a:path>
              <a:path w="5570220" h="1676400">
                <a:moveTo>
                  <a:pt x="1700007" y="1574800"/>
                </a:moveTo>
                <a:lnTo>
                  <a:pt x="1535648" y="1574800"/>
                </a:lnTo>
                <a:lnTo>
                  <a:pt x="1590271" y="1587500"/>
                </a:lnTo>
                <a:lnTo>
                  <a:pt x="1645100" y="1587500"/>
                </a:lnTo>
                <a:lnTo>
                  <a:pt x="1700007" y="1574800"/>
                </a:lnTo>
                <a:close/>
              </a:path>
              <a:path w="5570220" h="1676400">
                <a:moveTo>
                  <a:pt x="1615271" y="165100"/>
                </a:moveTo>
                <a:lnTo>
                  <a:pt x="1119466" y="165100"/>
                </a:lnTo>
                <a:lnTo>
                  <a:pt x="1056856" y="177800"/>
                </a:lnTo>
                <a:lnTo>
                  <a:pt x="939108" y="203200"/>
                </a:lnTo>
                <a:lnTo>
                  <a:pt x="884302" y="215900"/>
                </a:lnTo>
                <a:lnTo>
                  <a:pt x="832428" y="228600"/>
                </a:lnTo>
                <a:lnTo>
                  <a:pt x="783652" y="241300"/>
                </a:lnTo>
                <a:lnTo>
                  <a:pt x="738140" y="266700"/>
                </a:lnTo>
                <a:lnTo>
                  <a:pt x="696057" y="279400"/>
                </a:lnTo>
                <a:lnTo>
                  <a:pt x="657570" y="304800"/>
                </a:lnTo>
                <a:lnTo>
                  <a:pt x="622843" y="330200"/>
                </a:lnTo>
                <a:lnTo>
                  <a:pt x="592042" y="342900"/>
                </a:lnTo>
                <a:lnTo>
                  <a:pt x="542882" y="393700"/>
                </a:lnTo>
                <a:lnTo>
                  <a:pt x="511414" y="444500"/>
                </a:lnTo>
                <a:lnTo>
                  <a:pt x="498964" y="508000"/>
                </a:lnTo>
                <a:lnTo>
                  <a:pt x="500285" y="533400"/>
                </a:lnTo>
                <a:lnTo>
                  <a:pt x="506856" y="558800"/>
                </a:lnTo>
                <a:lnTo>
                  <a:pt x="502157" y="558800"/>
                </a:lnTo>
                <a:lnTo>
                  <a:pt x="443842" y="571500"/>
                </a:lnTo>
                <a:lnTo>
                  <a:pt x="387356" y="571500"/>
                </a:lnTo>
                <a:lnTo>
                  <a:pt x="333102" y="584200"/>
                </a:lnTo>
                <a:lnTo>
                  <a:pt x="281478" y="596900"/>
                </a:lnTo>
                <a:lnTo>
                  <a:pt x="232885" y="609600"/>
                </a:lnTo>
                <a:lnTo>
                  <a:pt x="187724" y="622300"/>
                </a:lnTo>
                <a:lnTo>
                  <a:pt x="146395" y="635000"/>
                </a:lnTo>
                <a:lnTo>
                  <a:pt x="109299" y="660400"/>
                </a:lnTo>
                <a:lnTo>
                  <a:pt x="76834" y="673100"/>
                </a:lnTo>
                <a:lnTo>
                  <a:pt x="42862" y="698500"/>
                </a:lnTo>
                <a:lnTo>
                  <a:pt x="18891" y="736600"/>
                </a:lnTo>
                <a:lnTo>
                  <a:pt x="4683" y="762000"/>
                </a:lnTo>
                <a:lnTo>
                  <a:pt x="0" y="787400"/>
                </a:lnTo>
                <a:lnTo>
                  <a:pt x="4603" y="825500"/>
                </a:lnTo>
                <a:lnTo>
                  <a:pt x="40719" y="876300"/>
                </a:lnTo>
                <a:lnTo>
                  <a:pt x="71754" y="901700"/>
                </a:lnTo>
                <a:lnTo>
                  <a:pt x="111125" y="927100"/>
                </a:lnTo>
                <a:lnTo>
                  <a:pt x="158591" y="952500"/>
                </a:lnTo>
                <a:lnTo>
                  <a:pt x="213915" y="977900"/>
                </a:lnTo>
                <a:lnTo>
                  <a:pt x="276859" y="990600"/>
                </a:lnTo>
                <a:lnTo>
                  <a:pt x="216291" y="1028700"/>
                </a:lnTo>
                <a:lnTo>
                  <a:pt x="170535" y="1054100"/>
                </a:lnTo>
                <a:lnTo>
                  <a:pt x="140294" y="1092200"/>
                </a:lnTo>
                <a:lnTo>
                  <a:pt x="126268" y="1130300"/>
                </a:lnTo>
                <a:lnTo>
                  <a:pt x="129158" y="1181100"/>
                </a:lnTo>
                <a:lnTo>
                  <a:pt x="140528" y="1206500"/>
                </a:lnTo>
                <a:lnTo>
                  <a:pt x="158867" y="1231900"/>
                </a:lnTo>
                <a:lnTo>
                  <a:pt x="183707" y="1244600"/>
                </a:lnTo>
                <a:lnTo>
                  <a:pt x="214581" y="1270000"/>
                </a:lnTo>
                <a:lnTo>
                  <a:pt x="251020" y="1295400"/>
                </a:lnTo>
                <a:lnTo>
                  <a:pt x="292558" y="1308100"/>
                </a:lnTo>
                <a:lnTo>
                  <a:pt x="338724" y="1333500"/>
                </a:lnTo>
                <a:lnTo>
                  <a:pt x="389053" y="1346200"/>
                </a:lnTo>
                <a:lnTo>
                  <a:pt x="443076" y="1358900"/>
                </a:lnTo>
                <a:lnTo>
                  <a:pt x="500324" y="1371600"/>
                </a:lnTo>
                <a:lnTo>
                  <a:pt x="752220" y="1371600"/>
                </a:lnTo>
                <a:lnTo>
                  <a:pt x="759079" y="1384300"/>
                </a:lnTo>
                <a:lnTo>
                  <a:pt x="762635" y="1384300"/>
                </a:lnTo>
                <a:lnTo>
                  <a:pt x="794171" y="1409700"/>
                </a:lnTo>
                <a:lnTo>
                  <a:pt x="828089" y="1422400"/>
                </a:lnTo>
                <a:lnTo>
                  <a:pt x="864261" y="1447800"/>
                </a:lnTo>
                <a:lnTo>
                  <a:pt x="902559" y="1460500"/>
                </a:lnTo>
                <a:lnTo>
                  <a:pt x="942854" y="1473200"/>
                </a:lnTo>
                <a:lnTo>
                  <a:pt x="985019" y="1485900"/>
                </a:lnTo>
                <a:lnTo>
                  <a:pt x="1028926" y="1498600"/>
                </a:lnTo>
                <a:lnTo>
                  <a:pt x="1121453" y="1524000"/>
                </a:lnTo>
                <a:lnTo>
                  <a:pt x="1270110" y="1562100"/>
                </a:lnTo>
                <a:lnTo>
                  <a:pt x="1321781" y="1562100"/>
                </a:lnTo>
                <a:lnTo>
                  <a:pt x="1374298" y="1574800"/>
                </a:lnTo>
                <a:lnTo>
                  <a:pt x="1863922" y="1574800"/>
                </a:lnTo>
                <a:lnTo>
                  <a:pt x="1971245" y="1549400"/>
                </a:lnTo>
                <a:lnTo>
                  <a:pt x="2023937" y="1549400"/>
                </a:lnTo>
                <a:lnTo>
                  <a:pt x="2126741" y="1524000"/>
                </a:lnTo>
                <a:lnTo>
                  <a:pt x="3569013" y="1524000"/>
                </a:lnTo>
                <a:lnTo>
                  <a:pt x="3585006" y="1511300"/>
                </a:lnTo>
                <a:lnTo>
                  <a:pt x="3614031" y="1498600"/>
                </a:lnTo>
                <a:lnTo>
                  <a:pt x="3639934" y="1473200"/>
                </a:lnTo>
                <a:lnTo>
                  <a:pt x="3662554" y="1447800"/>
                </a:lnTo>
                <a:lnTo>
                  <a:pt x="3681729" y="1435100"/>
                </a:lnTo>
                <a:lnTo>
                  <a:pt x="4429318" y="1435100"/>
                </a:lnTo>
                <a:lnTo>
                  <a:pt x="4481375" y="1422400"/>
                </a:lnTo>
                <a:lnTo>
                  <a:pt x="4530604" y="1409700"/>
                </a:lnTo>
                <a:lnTo>
                  <a:pt x="4576781" y="1397000"/>
                </a:lnTo>
                <a:lnTo>
                  <a:pt x="4619679" y="1384300"/>
                </a:lnTo>
                <a:lnTo>
                  <a:pt x="4659073" y="1358900"/>
                </a:lnTo>
                <a:lnTo>
                  <a:pt x="4694739" y="1346200"/>
                </a:lnTo>
                <a:lnTo>
                  <a:pt x="4726450" y="1320800"/>
                </a:lnTo>
                <a:lnTo>
                  <a:pt x="4777106" y="1270000"/>
                </a:lnTo>
                <a:lnTo>
                  <a:pt x="4809239" y="1219200"/>
                </a:lnTo>
                <a:lnTo>
                  <a:pt x="4821047" y="1168400"/>
                </a:lnTo>
                <a:lnTo>
                  <a:pt x="4930683" y="1168400"/>
                </a:lnTo>
                <a:lnTo>
                  <a:pt x="5036058" y="1143000"/>
                </a:lnTo>
                <a:lnTo>
                  <a:pt x="5086752" y="1143000"/>
                </a:lnTo>
                <a:lnTo>
                  <a:pt x="5183366" y="1117600"/>
                </a:lnTo>
                <a:lnTo>
                  <a:pt x="5228970" y="1104900"/>
                </a:lnTo>
                <a:lnTo>
                  <a:pt x="5286703" y="1079500"/>
                </a:lnTo>
                <a:lnTo>
                  <a:pt x="5339234" y="1066800"/>
                </a:lnTo>
                <a:lnTo>
                  <a:pt x="5386512" y="1041400"/>
                </a:lnTo>
                <a:lnTo>
                  <a:pt x="5428492" y="1016000"/>
                </a:lnTo>
                <a:lnTo>
                  <a:pt x="5465123" y="990600"/>
                </a:lnTo>
                <a:lnTo>
                  <a:pt x="5496358" y="965200"/>
                </a:lnTo>
                <a:lnTo>
                  <a:pt x="5542447" y="901700"/>
                </a:lnTo>
                <a:lnTo>
                  <a:pt x="5557203" y="876300"/>
                </a:lnTo>
                <a:lnTo>
                  <a:pt x="5566370" y="850900"/>
                </a:lnTo>
                <a:lnTo>
                  <a:pt x="5569899" y="825500"/>
                </a:lnTo>
                <a:lnTo>
                  <a:pt x="5567742" y="787400"/>
                </a:lnTo>
                <a:lnTo>
                  <a:pt x="5559851" y="762000"/>
                </a:lnTo>
                <a:lnTo>
                  <a:pt x="5546177" y="736600"/>
                </a:lnTo>
                <a:lnTo>
                  <a:pt x="5526671" y="711200"/>
                </a:lnTo>
                <a:lnTo>
                  <a:pt x="5501286" y="673100"/>
                </a:lnTo>
                <a:lnTo>
                  <a:pt x="5469974" y="647700"/>
                </a:lnTo>
                <a:lnTo>
                  <a:pt x="5432685" y="622300"/>
                </a:lnTo>
                <a:lnTo>
                  <a:pt x="5389371" y="596900"/>
                </a:lnTo>
                <a:lnTo>
                  <a:pt x="5398418" y="596900"/>
                </a:lnTo>
                <a:lnTo>
                  <a:pt x="5406691" y="584200"/>
                </a:lnTo>
                <a:lnTo>
                  <a:pt x="5414178" y="571500"/>
                </a:lnTo>
                <a:lnTo>
                  <a:pt x="5420868" y="558800"/>
                </a:lnTo>
                <a:lnTo>
                  <a:pt x="5435881" y="533400"/>
                </a:lnTo>
                <a:lnTo>
                  <a:pt x="5443746" y="508000"/>
                </a:lnTo>
                <a:lnTo>
                  <a:pt x="5444704" y="482600"/>
                </a:lnTo>
                <a:lnTo>
                  <a:pt x="5438997" y="457200"/>
                </a:lnTo>
                <a:lnTo>
                  <a:pt x="5426866" y="419100"/>
                </a:lnTo>
                <a:lnTo>
                  <a:pt x="5384301" y="368300"/>
                </a:lnTo>
                <a:lnTo>
                  <a:pt x="5354351" y="342900"/>
                </a:lnTo>
                <a:lnTo>
                  <a:pt x="5318945" y="330200"/>
                </a:lnTo>
                <a:lnTo>
                  <a:pt x="5278325" y="304800"/>
                </a:lnTo>
                <a:lnTo>
                  <a:pt x="5232732" y="279400"/>
                </a:lnTo>
                <a:lnTo>
                  <a:pt x="5182409" y="266700"/>
                </a:lnTo>
                <a:lnTo>
                  <a:pt x="5127597" y="254000"/>
                </a:lnTo>
                <a:lnTo>
                  <a:pt x="5068539" y="241300"/>
                </a:lnTo>
                <a:lnTo>
                  <a:pt x="5005475" y="228600"/>
                </a:lnTo>
                <a:lnTo>
                  <a:pt x="4938649" y="215900"/>
                </a:lnTo>
                <a:lnTo>
                  <a:pt x="4931591" y="203200"/>
                </a:lnTo>
                <a:lnTo>
                  <a:pt x="1808099" y="203200"/>
                </a:lnTo>
                <a:lnTo>
                  <a:pt x="1713913" y="177800"/>
                </a:lnTo>
                <a:lnTo>
                  <a:pt x="1665078" y="177800"/>
                </a:lnTo>
                <a:lnTo>
                  <a:pt x="1615271" y="165100"/>
                </a:lnTo>
                <a:close/>
              </a:path>
              <a:path w="5570220" h="1676400">
                <a:moveTo>
                  <a:pt x="4258436" y="1460500"/>
                </a:moveTo>
                <a:lnTo>
                  <a:pt x="3868118" y="1460500"/>
                </a:lnTo>
                <a:lnTo>
                  <a:pt x="3917599" y="1473200"/>
                </a:lnTo>
                <a:lnTo>
                  <a:pt x="4197324" y="1473200"/>
                </a:lnTo>
                <a:lnTo>
                  <a:pt x="4258436" y="1460500"/>
                </a:lnTo>
                <a:close/>
              </a:path>
              <a:path w="5570220" h="1676400">
                <a:moveTo>
                  <a:pt x="4429318" y="1435100"/>
                </a:moveTo>
                <a:lnTo>
                  <a:pt x="3726254" y="1435100"/>
                </a:lnTo>
                <a:lnTo>
                  <a:pt x="3819620" y="1460500"/>
                </a:lnTo>
                <a:lnTo>
                  <a:pt x="4317623" y="1460500"/>
                </a:lnTo>
                <a:lnTo>
                  <a:pt x="4429318" y="1435100"/>
                </a:lnTo>
                <a:close/>
              </a:path>
              <a:path w="5570220" h="1676400">
                <a:moveTo>
                  <a:pt x="752220" y="1371600"/>
                </a:moveTo>
                <a:lnTo>
                  <a:pt x="622628" y="1371600"/>
                </a:lnTo>
                <a:lnTo>
                  <a:pt x="686747" y="1384300"/>
                </a:lnTo>
                <a:lnTo>
                  <a:pt x="752220" y="1371600"/>
                </a:lnTo>
                <a:close/>
              </a:path>
              <a:path w="5570220" h="1676400">
                <a:moveTo>
                  <a:pt x="2628524" y="63500"/>
                </a:moveTo>
                <a:lnTo>
                  <a:pt x="2187122" y="63500"/>
                </a:lnTo>
                <a:lnTo>
                  <a:pt x="2085636" y="88900"/>
                </a:lnTo>
                <a:lnTo>
                  <a:pt x="2037756" y="101600"/>
                </a:lnTo>
                <a:lnTo>
                  <a:pt x="1992155" y="114300"/>
                </a:lnTo>
                <a:lnTo>
                  <a:pt x="1949113" y="127000"/>
                </a:lnTo>
                <a:lnTo>
                  <a:pt x="1908907" y="139700"/>
                </a:lnTo>
                <a:lnTo>
                  <a:pt x="1871817" y="165100"/>
                </a:lnTo>
                <a:lnTo>
                  <a:pt x="1838122" y="177800"/>
                </a:lnTo>
                <a:lnTo>
                  <a:pt x="1808099" y="203200"/>
                </a:lnTo>
                <a:lnTo>
                  <a:pt x="4931591" y="203200"/>
                </a:lnTo>
                <a:lnTo>
                  <a:pt x="4917477" y="177800"/>
                </a:lnTo>
                <a:lnTo>
                  <a:pt x="4885162" y="152400"/>
                </a:lnTo>
                <a:lnTo>
                  <a:pt x="4870883" y="139700"/>
                </a:lnTo>
                <a:lnTo>
                  <a:pt x="2896235" y="139700"/>
                </a:lnTo>
                <a:lnTo>
                  <a:pt x="2859611" y="114300"/>
                </a:lnTo>
                <a:lnTo>
                  <a:pt x="2820701" y="101600"/>
                </a:lnTo>
                <a:lnTo>
                  <a:pt x="2779649" y="101600"/>
                </a:lnTo>
                <a:lnTo>
                  <a:pt x="2736596" y="88900"/>
                </a:lnTo>
                <a:lnTo>
                  <a:pt x="2628524" y="63500"/>
                </a:lnTo>
                <a:close/>
              </a:path>
              <a:path w="5570220" h="1676400">
                <a:moveTo>
                  <a:pt x="1513309" y="152400"/>
                </a:moveTo>
                <a:lnTo>
                  <a:pt x="1251330" y="152400"/>
                </a:lnTo>
                <a:lnTo>
                  <a:pt x="1184346" y="165100"/>
                </a:lnTo>
                <a:lnTo>
                  <a:pt x="1564634" y="165100"/>
                </a:lnTo>
                <a:lnTo>
                  <a:pt x="1513309" y="152400"/>
                </a:lnTo>
                <a:close/>
              </a:path>
              <a:path w="5570220" h="1676400">
                <a:moveTo>
                  <a:pt x="3543616" y="12700"/>
                </a:moveTo>
                <a:lnTo>
                  <a:pt x="3220926" y="12700"/>
                </a:lnTo>
                <a:lnTo>
                  <a:pt x="3170650" y="25400"/>
                </a:lnTo>
                <a:lnTo>
                  <a:pt x="3122386" y="38100"/>
                </a:lnTo>
                <a:lnTo>
                  <a:pt x="3076511" y="50800"/>
                </a:lnTo>
                <a:lnTo>
                  <a:pt x="3033404" y="63500"/>
                </a:lnTo>
                <a:lnTo>
                  <a:pt x="2993445" y="76200"/>
                </a:lnTo>
                <a:lnTo>
                  <a:pt x="2957011" y="88900"/>
                </a:lnTo>
                <a:lnTo>
                  <a:pt x="2924481" y="114300"/>
                </a:lnTo>
                <a:lnTo>
                  <a:pt x="2896235" y="139700"/>
                </a:lnTo>
                <a:lnTo>
                  <a:pt x="4870883" y="139700"/>
                </a:lnTo>
                <a:lnTo>
                  <a:pt x="4842326" y="114300"/>
                </a:lnTo>
                <a:lnTo>
                  <a:pt x="4815957" y="101600"/>
                </a:lnTo>
                <a:lnTo>
                  <a:pt x="3846067" y="101600"/>
                </a:lnTo>
                <a:lnTo>
                  <a:pt x="3804286" y="76200"/>
                </a:lnTo>
                <a:lnTo>
                  <a:pt x="3757374" y="63500"/>
                </a:lnTo>
                <a:lnTo>
                  <a:pt x="3705818" y="38100"/>
                </a:lnTo>
                <a:lnTo>
                  <a:pt x="3650107" y="25400"/>
                </a:lnTo>
                <a:lnTo>
                  <a:pt x="3597370" y="25400"/>
                </a:lnTo>
                <a:lnTo>
                  <a:pt x="3543616" y="12700"/>
                </a:lnTo>
                <a:close/>
              </a:path>
              <a:path w="5570220" h="1676400">
                <a:moveTo>
                  <a:pt x="4586289" y="25400"/>
                </a:moveTo>
                <a:lnTo>
                  <a:pt x="4065379" y="25400"/>
                </a:lnTo>
                <a:lnTo>
                  <a:pt x="4017042" y="38100"/>
                </a:lnTo>
                <a:lnTo>
                  <a:pt x="3970631" y="50800"/>
                </a:lnTo>
                <a:lnTo>
                  <a:pt x="3926458" y="63500"/>
                </a:lnTo>
                <a:lnTo>
                  <a:pt x="3884833" y="76200"/>
                </a:lnTo>
                <a:lnTo>
                  <a:pt x="3846067" y="101600"/>
                </a:lnTo>
                <a:lnTo>
                  <a:pt x="4815957" y="101600"/>
                </a:lnTo>
                <a:lnTo>
                  <a:pt x="4789589" y="88900"/>
                </a:lnTo>
                <a:lnTo>
                  <a:pt x="4727575" y="63500"/>
                </a:lnTo>
                <a:lnTo>
                  <a:pt x="4682492" y="50800"/>
                </a:lnTo>
                <a:lnTo>
                  <a:pt x="4586289" y="25400"/>
                </a:lnTo>
                <a:close/>
              </a:path>
              <a:path w="5570220" h="1676400">
                <a:moveTo>
                  <a:pt x="2517313" y="50800"/>
                </a:moveTo>
                <a:lnTo>
                  <a:pt x="2294382" y="50800"/>
                </a:lnTo>
                <a:lnTo>
                  <a:pt x="2240169" y="63500"/>
                </a:lnTo>
                <a:lnTo>
                  <a:pt x="2573172" y="63500"/>
                </a:lnTo>
                <a:lnTo>
                  <a:pt x="2517313" y="50800"/>
                </a:lnTo>
                <a:close/>
              </a:path>
              <a:path w="5570220" h="1676400">
                <a:moveTo>
                  <a:pt x="4484110" y="12700"/>
                </a:moveTo>
                <a:lnTo>
                  <a:pt x="4166588" y="12700"/>
                </a:lnTo>
                <a:lnTo>
                  <a:pt x="4115331" y="25400"/>
                </a:lnTo>
                <a:lnTo>
                  <a:pt x="4535791" y="25400"/>
                </a:lnTo>
                <a:lnTo>
                  <a:pt x="4484110" y="12700"/>
                </a:lnTo>
                <a:close/>
              </a:path>
              <a:path w="5570220" h="1676400">
                <a:moveTo>
                  <a:pt x="3434570" y="0"/>
                </a:moveTo>
                <a:lnTo>
                  <a:pt x="3380035" y="0"/>
                </a:lnTo>
                <a:lnTo>
                  <a:pt x="3325997" y="12700"/>
                </a:lnTo>
                <a:lnTo>
                  <a:pt x="3489223" y="12700"/>
                </a:lnTo>
                <a:lnTo>
                  <a:pt x="3434570" y="0"/>
                </a:lnTo>
                <a:close/>
              </a:path>
              <a:path w="5570220" h="1676400">
                <a:moveTo>
                  <a:pt x="4325076" y="0"/>
                </a:moveTo>
                <a:lnTo>
                  <a:pt x="4271772" y="12700"/>
                </a:lnTo>
                <a:lnTo>
                  <a:pt x="4378441" y="12700"/>
                </a:lnTo>
                <a:lnTo>
                  <a:pt x="4325076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48177" y="6683209"/>
            <a:ext cx="209804" cy="1747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64382" y="6510820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139700" y="0"/>
                </a:moveTo>
                <a:lnTo>
                  <a:pt x="95520" y="7122"/>
                </a:lnTo>
                <a:lnTo>
                  <a:pt x="57168" y="26954"/>
                </a:lnTo>
                <a:lnTo>
                  <a:pt x="26936" y="57195"/>
                </a:lnTo>
                <a:lnTo>
                  <a:pt x="7116" y="95544"/>
                </a:lnTo>
                <a:lnTo>
                  <a:pt x="0" y="139699"/>
                </a:lnTo>
                <a:lnTo>
                  <a:pt x="7116" y="183854"/>
                </a:lnTo>
                <a:lnTo>
                  <a:pt x="26936" y="222202"/>
                </a:lnTo>
                <a:lnTo>
                  <a:pt x="57168" y="252441"/>
                </a:lnTo>
                <a:lnTo>
                  <a:pt x="95520" y="272272"/>
                </a:lnTo>
                <a:lnTo>
                  <a:pt x="139700" y="279393"/>
                </a:lnTo>
                <a:lnTo>
                  <a:pt x="183830" y="272272"/>
                </a:lnTo>
                <a:lnTo>
                  <a:pt x="222176" y="252441"/>
                </a:lnTo>
                <a:lnTo>
                  <a:pt x="252427" y="222202"/>
                </a:lnTo>
                <a:lnTo>
                  <a:pt x="272271" y="183854"/>
                </a:lnTo>
                <a:lnTo>
                  <a:pt x="279400" y="139699"/>
                </a:lnTo>
                <a:lnTo>
                  <a:pt x="272271" y="95544"/>
                </a:lnTo>
                <a:lnTo>
                  <a:pt x="252427" y="57195"/>
                </a:lnTo>
                <a:lnTo>
                  <a:pt x="222176" y="26954"/>
                </a:lnTo>
                <a:lnTo>
                  <a:pt x="183830" y="7122"/>
                </a:lnTo>
                <a:lnTo>
                  <a:pt x="139700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67663" y="4959304"/>
            <a:ext cx="5570220" cy="1677035"/>
          </a:xfrm>
          <a:custGeom>
            <a:avLst/>
            <a:gdLst/>
            <a:ahLst/>
            <a:cxnLst/>
            <a:rect l="l" t="t" r="r" b="b"/>
            <a:pathLst>
              <a:path w="5570220" h="1677034">
                <a:moveTo>
                  <a:pt x="506856" y="552114"/>
                </a:moveTo>
                <a:lnTo>
                  <a:pt x="500285" y="524349"/>
                </a:lnTo>
                <a:lnTo>
                  <a:pt x="498964" y="496884"/>
                </a:lnTo>
                <a:lnTo>
                  <a:pt x="502729" y="469808"/>
                </a:lnTo>
                <a:lnTo>
                  <a:pt x="524853" y="417180"/>
                </a:lnTo>
                <a:lnTo>
                  <a:pt x="565333" y="367179"/>
                </a:lnTo>
                <a:lnTo>
                  <a:pt x="622843" y="320519"/>
                </a:lnTo>
                <a:lnTo>
                  <a:pt x="657570" y="298664"/>
                </a:lnTo>
                <a:lnTo>
                  <a:pt x="696057" y="277912"/>
                </a:lnTo>
                <a:lnTo>
                  <a:pt x="738140" y="258353"/>
                </a:lnTo>
                <a:lnTo>
                  <a:pt x="783652" y="240074"/>
                </a:lnTo>
                <a:lnTo>
                  <a:pt x="832428" y="223166"/>
                </a:lnTo>
                <a:lnTo>
                  <a:pt x="884302" y="207717"/>
                </a:lnTo>
                <a:lnTo>
                  <a:pt x="939108" y="193816"/>
                </a:lnTo>
                <a:lnTo>
                  <a:pt x="996682" y="181554"/>
                </a:lnTo>
                <a:lnTo>
                  <a:pt x="1056856" y="171019"/>
                </a:lnTo>
                <a:lnTo>
                  <a:pt x="1119466" y="162300"/>
                </a:lnTo>
                <a:lnTo>
                  <a:pt x="1184346" y="155486"/>
                </a:lnTo>
                <a:lnTo>
                  <a:pt x="1251330" y="150667"/>
                </a:lnTo>
                <a:lnTo>
                  <a:pt x="1303967" y="148389"/>
                </a:lnTo>
                <a:lnTo>
                  <a:pt x="1356625" y="147433"/>
                </a:lnTo>
                <a:lnTo>
                  <a:pt x="1409162" y="147789"/>
                </a:lnTo>
                <a:lnTo>
                  <a:pt x="1461438" y="149443"/>
                </a:lnTo>
                <a:lnTo>
                  <a:pt x="1513309" y="152385"/>
                </a:lnTo>
                <a:lnTo>
                  <a:pt x="1564634" y="156601"/>
                </a:lnTo>
                <a:lnTo>
                  <a:pt x="1615271" y="162081"/>
                </a:lnTo>
                <a:lnTo>
                  <a:pt x="1665078" y="168811"/>
                </a:lnTo>
                <a:lnTo>
                  <a:pt x="1713913" y="176780"/>
                </a:lnTo>
                <a:lnTo>
                  <a:pt x="1761634" y="185976"/>
                </a:lnTo>
                <a:lnTo>
                  <a:pt x="1808099" y="196387"/>
                </a:lnTo>
                <a:lnTo>
                  <a:pt x="1838122" y="175366"/>
                </a:lnTo>
                <a:lnTo>
                  <a:pt x="1871817" y="155801"/>
                </a:lnTo>
                <a:lnTo>
                  <a:pt x="1908907" y="137725"/>
                </a:lnTo>
                <a:lnTo>
                  <a:pt x="1949113" y="121175"/>
                </a:lnTo>
                <a:lnTo>
                  <a:pt x="1992155" y="106184"/>
                </a:lnTo>
                <a:lnTo>
                  <a:pt x="2037756" y="92787"/>
                </a:lnTo>
                <a:lnTo>
                  <a:pt x="2085636" y="81020"/>
                </a:lnTo>
                <a:lnTo>
                  <a:pt x="2135518" y="70916"/>
                </a:lnTo>
                <a:lnTo>
                  <a:pt x="2187122" y="62512"/>
                </a:lnTo>
                <a:lnTo>
                  <a:pt x="2240169" y="55841"/>
                </a:lnTo>
                <a:lnTo>
                  <a:pt x="2294382" y="50938"/>
                </a:lnTo>
                <a:lnTo>
                  <a:pt x="2349482" y="47838"/>
                </a:lnTo>
                <a:lnTo>
                  <a:pt x="2405189" y="46577"/>
                </a:lnTo>
                <a:lnTo>
                  <a:pt x="2461225" y="47187"/>
                </a:lnTo>
                <a:lnTo>
                  <a:pt x="2517313" y="49705"/>
                </a:lnTo>
                <a:lnTo>
                  <a:pt x="2573172" y="54166"/>
                </a:lnTo>
                <a:lnTo>
                  <a:pt x="2628524" y="60603"/>
                </a:lnTo>
                <a:lnTo>
                  <a:pt x="2683092" y="69052"/>
                </a:lnTo>
                <a:lnTo>
                  <a:pt x="2736596" y="79547"/>
                </a:lnTo>
                <a:lnTo>
                  <a:pt x="2779649" y="89783"/>
                </a:lnTo>
                <a:lnTo>
                  <a:pt x="2820701" y="101233"/>
                </a:lnTo>
                <a:lnTo>
                  <a:pt x="2859611" y="113873"/>
                </a:lnTo>
                <a:lnTo>
                  <a:pt x="2896235" y="127680"/>
                </a:lnTo>
                <a:lnTo>
                  <a:pt x="2924481" y="107099"/>
                </a:lnTo>
                <a:lnTo>
                  <a:pt x="2993445" y="70903"/>
                </a:lnTo>
                <a:lnTo>
                  <a:pt x="3033404" y="55394"/>
                </a:lnTo>
                <a:lnTo>
                  <a:pt x="3076511" y="41679"/>
                </a:lnTo>
                <a:lnTo>
                  <a:pt x="3122386" y="29811"/>
                </a:lnTo>
                <a:lnTo>
                  <a:pt x="3170650" y="19842"/>
                </a:lnTo>
                <a:lnTo>
                  <a:pt x="3220926" y="11825"/>
                </a:lnTo>
                <a:lnTo>
                  <a:pt x="3272834" y="5810"/>
                </a:lnTo>
                <a:lnTo>
                  <a:pt x="3325997" y="1851"/>
                </a:lnTo>
                <a:lnTo>
                  <a:pt x="3380035" y="0"/>
                </a:lnTo>
                <a:lnTo>
                  <a:pt x="3434570" y="307"/>
                </a:lnTo>
                <a:lnTo>
                  <a:pt x="3489223" y="2827"/>
                </a:lnTo>
                <a:lnTo>
                  <a:pt x="3543616" y="7610"/>
                </a:lnTo>
                <a:lnTo>
                  <a:pt x="3597370" y="14709"/>
                </a:lnTo>
                <a:lnTo>
                  <a:pt x="3650107" y="24175"/>
                </a:lnTo>
                <a:lnTo>
                  <a:pt x="3705818" y="37270"/>
                </a:lnTo>
                <a:lnTo>
                  <a:pt x="3757374" y="52830"/>
                </a:lnTo>
                <a:lnTo>
                  <a:pt x="3804286" y="70699"/>
                </a:lnTo>
                <a:lnTo>
                  <a:pt x="3846067" y="90723"/>
                </a:lnTo>
                <a:lnTo>
                  <a:pt x="3884833" y="73630"/>
                </a:lnTo>
                <a:lnTo>
                  <a:pt x="3926458" y="58296"/>
                </a:lnTo>
                <a:lnTo>
                  <a:pt x="3970631" y="44734"/>
                </a:lnTo>
                <a:lnTo>
                  <a:pt x="4017042" y="32952"/>
                </a:lnTo>
                <a:lnTo>
                  <a:pt x="4065379" y="22964"/>
                </a:lnTo>
                <a:lnTo>
                  <a:pt x="4115331" y="14777"/>
                </a:lnTo>
                <a:lnTo>
                  <a:pt x="4166588" y="8404"/>
                </a:lnTo>
                <a:lnTo>
                  <a:pt x="4218838" y="3855"/>
                </a:lnTo>
                <a:lnTo>
                  <a:pt x="4271772" y="1141"/>
                </a:lnTo>
                <a:lnTo>
                  <a:pt x="4325076" y="271"/>
                </a:lnTo>
                <a:lnTo>
                  <a:pt x="4378441" y="1257"/>
                </a:lnTo>
                <a:lnTo>
                  <a:pt x="4431556" y="4109"/>
                </a:lnTo>
                <a:lnTo>
                  <a:pt x="4484110" y="8838"/>
                </a:lnTo>
                <a:lnTo>
                  <a:pt x="4535791" y="15455"/>
                </a:lnTo>
                <a:lnTo>
                  <a:pt x="4586289" y="23969"/>
                </a:lnTo>
                <a:lnTo>
                  <a:pt x="4635293" y="34392"/>
                </a:lnTo>
                <a:lnTo>
                  <a:pt x="4682492" y="46734"/>
                </a:lnTo>
                <a:lnTo>
                  <a:pt x="4727575" y="61005"/>
                </a:lnTo>
                <a:lnTo>
                  <a:pt x="4789589" y="85698"/>
                </a:lnTo>
                <a:lnTo>
                  <a:pt x="4842326" y="113464"/>
                </a:lnTo>
                <a:lnTo>
                  <a:pt x="4885162" y="143868"/>
                </a:lnTo>
                <a:lnTo>
                  <a:pt x="4917477" y="176480"/>
                </a:lnTo>
                <a:lnTo>
                  <a:pt x="4938649" y="210865"/>
                </a:lnTo>
                <a:lnTo>
                  <a:pt x="5005475" y="219843"/>
                </a:lnTo>
                <a:lnTo>
                  <a:pt x="5068539" y="231326"/>
                </a:lnTo>
                <a:lnTo>
                  <a:pt x="5127597" y="245138"/>
                </a:lnTo>
                <a:lnTo>
                  <a:pt x="5182409" y="261106"/>
                </a:lnTo>
                <a:lnTo>
                  <a:pt x="5232732" y="279054"/>
                </a:lnTo>
                <a:lnTo>
                  <a:pt x="5278325" y="298809"/>
                </a:lnTo>
                <a:lnTo>
                  <a:pt x="5318945" y="320196"/>
                </a:lnTo>
                <a:lnTo>
                  <a:pt x="5354351" y="343041"/>
                </a:lnTo>
                <a:lnTo>
                  <a:pt x="5384301" y="367168"/>
                </a:lnTo>
                <a:lnTo>
                  <a:pt x="5426866" y="418573"/>
                </a:lnTo>
                <a:lnTo>
                  <a:pt x="5444704" y="473016"/>
                </a:lnTo>
                <a:lnTo>
                  <a:pt x="5443746" y="500940"/>
                </a:lnTo>
                <a:lnTo>
                  <a:pt x="5420868" y="557321"/>
                </a:lnTo>
                <a:lnTo>
                  <a:pt x="5389371" y="594405"/>
                </a:lnTo>
                <a:lnTo>
                  <a:pt x="5432685" y="619686"/>
                </a:lnTo>
                <a:lnTo>
                  <a:pt x="5469974" y="645944"/>
                </a:lnTo>
                <a:lnTo>
                  <a:pt x="5501286" y="673030"/>
                </a:lnTo>
                <a:lnTo>
                  <a:pt x="5546177" y="729083"/>
                </a:lnTo>
                <a:lnTo>
                  <a:pt x="5567742" y="786639"/>
                </a:lnTo>
                <a:lnTo>
                  <a:pt x="5569899" y="815604"/>
                </a:lnTo>
                <a:lnTo>
                  <a:pt x="5566370" y="844493"/>
                </a:lnTo>
                <a:lnTo>
                  <a:pt x="5542447" y="901441"/>
                </a:lnTo>
                <a:lnTo>
                  <a:pt x="5496358" y="956277"/>
                </a:lnTo>
                <a:lnTo>
                  <a:pt x="5465123" y="982527"/>
                </a:lnTo>
                <a:lnTo>
                  <a:pt x="5428492" y="1007797"/>
                </a:lnTo>
                <a:lnTo>
                  <a:pt x="5386512" y="1031937"/>
                </a:lnTo>
                <a:lnTo>
                  <a:pt x="5339234" y="1054796"/>
                </a:lnTo>
                <a:lnTo>
                  <a:pt x="5286703" y="1076223"/>
                </a:lnTo>
                <a:lnTo>
                  <a:pt x="5228970" y="1096068"/>
                </a:lnTo>
                <a:lnTo>
                  <a:pt x="5183366" y="1109494"/>
                </a:lnTo>
                <a:lnTo>
                  <a:pt x="5135907" y="1121654"/>
                </a:lnTo>
                <a:lnTo>
                  <a:pt x="5086752" y="1132521"/>
                </a:lnTo>
                <a:lnTo>
                  <a:pt x="5036058" y="1142067"/>
                </a:lnTo>
                <a:lnTo>
                  <a:pt x="4983982" y="1150266"/>
                </a:lnTo>
                <a:lnTo>
                  <a:pt x="4930683" y="1157090"/>
                </a:lnTo>
                <a:lnTo>
                  <a:pt x="4876319" y="1162511"/>
                </a:lnTo>
                <a:lnTo>
                  <a:pt x="4821047" y="1166502"/>
                </a:lnTo>
                <a:lnTo>
                  <a:pt x="4817796" y="1192833"/>
                </a:lnTo>
                <a:lnTo>
                  <a:pt x="4795601" y="1243484"/>
                </a:lnTo>
                <a:lnTo>
                  <a:pt x="4753981" y="1290850"/>
                </a:lnTo>
                <a:lnTo>
                  <a:pt x="4694739" y="1334203"/>
                </a:lnTo>
                <a:lnTo>
                  <a:pt x="4659073" y="1354148"/>
                </a:lnTo>
                <a:lnTo>
                  <a:pt x="4619679" y="1372816"/>
                </a:lnTo>
                <a:lnTo>
                  <a:pt x="4576781" y="1390118"/>
                </a:lnTo>
                <a:lnTo>
                  <a:pt x="4530604" y="1405962"/>
                </a:lnTo>
                <a:lnTo>
                  <a:pt x="4481375" y="1420257"/>
                </a:lnTo>
                <a:lnTo>
                  <a:pt x="4429318" y="1432912"/>
                </a:lnTo>
                <a:lnTo>
                  <a:pt x="4374659" y="1443837"/>
                </a:lnTo>
                <a:lnTo>
                  <a:pt x="4317623" y="1452941"/>
                </a:lnTo>
                <a:lnTo>
                  <a:pt x="4258436" y="1460132"/>
                </a:lnTo>
                <a:lnTo>
                  <a:pt x="4197324" y="1465319"/>
                </a:lnTo>
                <a:lnTo>
                  <a:pt x="4134511" y="1468413"/>
                </a:lnTo>
                <a:lnTo>
                  <a:pt x="4070223" y="1469321"/>
                </a:lnTo>
                <a:lnTo>
                  <a:pt x="4018822" y="1468427"/>
                </a:lnTo>
                <a:lnTo>
                  <a:pt x="3967890" y="1466094"/>
                </a:lnTo>
                <a:lnTo>
                  <a:pt x="3917599" y="1462341"/>
                </a:lnTo>
                <a:lnTo>
                  <a:pt x="3868118" y="1457189"/>
                </a:lnTo>
                <a:lnTo>
                  <a:pt x="3819620" y="1450661"/>
                </a:lnTo>
                <a:lnTo>
                  <a:pt x="3772275" y="1442775"/>
                </a:lnTo>
                <a:lnTo>
                  <a:pt x="3726254" y="1433553"/>
                </a:lnTo>
                <a:lnTo>
                  <a:pt x="3681729" y="1423017"/>
                </a:lnTo>
                <a:lnTo>
                  <a:pt x="3662554" y="1446210"/>
                </a:lnTo>
                <a:lnTo>
                  <a:pt x="3614031" y="1489886"/>
                </a:lnTo>
                <a:lnTo>
                  <a:pt x="3553021" y="1529711"/>
                </a:lnTo>
                <a:lnTo>
                  <a:pt x="3518237" y="1548091"/>
                </a:lnTo>
                <a:lnTo>
                  <a:pt x="3480816" y="1565402"/>
                </a:lnTo>
                <a:lnTo>
                  <a:pt x="3440919" y="1581607"/>
                </a:lnTo>
                <a:lnTo>
                  <a:pt x="3398708" y="1596673"/>
                </a:lnTo>
                <a:lnTo>
                  <a:pt x="3354344" y="1610563"/>
                </a:lnTo>
                <a:lnTo>
                  <a:pt x="3307989" y="1623241"/>
                </a:lnTo>
                <a:lnTo>
                  <a:pt x="3259804" y="1634672"/>
                </a:lnTo>
                <a:lnTo>
                  <a:pt x="3209951" y="1644820"/>
                </a:lnTo>
                <a:lnTo>
                  <a:pt x="3158591" y="1653651"/>
                </a:lnTo>
                <a:lnTo>
                  <a:pt x="3105886" y="1661128"/>
                </a:lnTo>
                <a:lnTo>
                  <a:pt x="3051998" y="1667215"/>
                </a:lnTo>
                <a:lnTo>
                  <a:pt x="2997087" y="1671878"/>
                </a:lnTo>
                <a:lnTo>
                  <a:pt x="2941316" y="1675081"/>
                </a:lnTo>
                <a:lnTo>
                  <a:pt x="2884845" y="1676787"/>
                </a:lnTo>
                <a:lnTo>
                  <a:pt x="2827837" y="1676962"/>
                </a:lnTo>
                <a:lnTo>
                  <a:pt x="2770452" y="1675570"/>
                </a:lnTo>
                <a:lnTo>
                  <a:pt x="2712853" y="1672576"/>
                </a:lnTo>
                <a:lnTo>
                  <a:pt x="2655201" y="1667943"/>
                </a:lnTo>
                <a:lnTo>
                  <a:pt x="2597658" y="1661637"/>
                </a:lnTo>
                <a:lnTo>
                  <a:pt x="2540677" y="1653650"/>
                </a:lnTo>
                <a:lnTo>
                  <a:pt x="2485442" y="1644110"/>
                </a:lnTo>
                <a:lnTo>
                  <a:pt x="2432124" y="1633070"/>
                </a:lnTo>
                <a:lnTo>
                  <a:pt x="2380890" y="1620580"/>
                </a:lnTo>
                <a:lnTo>
                  <a:pt x="2331910" y="1606694"/>
                </a:lnTo>
                <a:lnTo>
                  <a:pt x="2285353" y="1591462"/>
                </a:lnTo>
                <a:lnTo>
                  <a:pt x="2241389" y="1574938"/>
                </a:lnTo>
                <a:lnTo>
                  <a:pt x="2200186" y="1557173"/>
                </a:lnTo>
                <a:lnTo>
                  <a:pt x="2161914" y="1538219"/>
                </a:lnTo>
                <a:lnTo>
                  <a:pt x="2126741" y="1518127"/>
                </a:lnTo>
                <a:lnTo>
                  <a:pt x="2075812" y="1529917"/>
                </a:lnTo>
                <a:lnTo>
                  <a:pt x="2023937" y="1540349"/>
                </a:lnTo>
                <a:lnTo>
                  <a:pt x="1971245" y="1549438"/>
                </a:lnTo>
                <a:lnTo>
                  <a:pt x="1917864" y="1557195"/>
                </a:lnTo>
                <a:lnTo>
                  <a:pt x="1863922" y="1563635"/>
                </a:lnTo>
                <a:lnTo>
                  <a:pt x="1809547" y="1568771"/>
                </a:lnTo>
                <a:lnTo>
                  <a:pt x="1754866" y="1572615"/>
                </a:lnTo>
                <a:lnTo>
                  <a:pt x="1700007" y="1575181"/>
                </a:lnTo>
                <a:lnTo>
                  <a:pt x="1645100" y="1576481"/>
                </a:lnTo>
                <a:lnTo>
                  <a:pt x="1590271" y="1576530"/>
                </a:lnTo>
                <a:lnTo>
                  <a:pt x="1535648" y="1575340"/>
                </a:lnTo>
                <a:lnTo>
                  <a:pt x="1481360" y="1572924"/>
                </a:lnTo>
                <a:lnTo>
                  <a:pt x="1427534" y="1569295"/>
                </a:lnTo>
                <a:lnTo>
                  <a:pt x="1374298" y="1564466"/>
                </a:lnTo>
                <a:lnTo>
                  <a:pt x="1321781" y="1558451"/>
                </a:lnTo>
                <a:lnTo>
                  <a:pt x="1270110" y="1551263"/>
                </a:lnTo>
                <a:lnTo>
                  <a:pt x="1219413" y="1542915"/>
                </a:lnTo>
                <a:lnTo>
                  <a:pt x="1169818" y="1533419"/>
                </a:lnTo>
                <a:lnTo>
                  <a:pt x="1121453" y="1522790"/>
                </a:lnTo>
                <a:lnTo>
                  <a:pt x="1074447" y="1511040"/>
                </a:lnTo>
                <a:lnTo>
                  <a:pt x="1028926" y="1498182"/>
                </a:lnTo>
                <a:lnTo>
                  <a:pt x="985019" y="1484229"/>
                </a:lnTo>
                <a:lnTo>
                  <a:pt x="942854" y="1469195"/>
                </a:lnTo>
                <a:lnTo>
                  <a:pt x="902559" y="1453093"/>
                </a:lnTo>
                <a:lnTo>
                  <a:pt x="864261" y="1435935"/>
                </a:lnTo>
                <a:lnTo>
                  <a:pt x="828089" y="1417735"/>
                </a:lnTo>
                <a:lnTo>
                  <a:pt x="794171" y="1398507"/>
                </a:lnTo>
                <a:lnTo>
                  <a:pt x="759079" y="1375811"/>
                </a:lnTo>
                <a:lnTo>
                  <a:pt x="752220" y="1370896"/>
                </a:lnTo>
                <a:lnTo>
                  <a:pt x="686747" y="1372483"/>
                </a:lnTo>
                <a:lnTo>
                  <a:pt x="622628" y="1371010"/>
                </a:lnTo>
                <a:lnTo>
                  <a:pt x="560331" y="1366626"/>
                </a:lnTo>
                <a:lnTo>
                  <a:pt x="500324" y="1359485"/>
                </a:lnTo>
                <a:lnTo>
                  <a:pt x="443076" y="1349736"/>
                </a:lnTo>
                <a:lnTo>
                  <a:pt x="389053" y="1337530"/>
                </a:lnTo>
                <a:lnTo>
                  <a:pt x="338724" y="1323019"/>
                </a:lnTo>
                <a:lnTo>
                  <a:pt x="292558" y="1306353"/>
                </a:lnTo>
                <a:lnTo>
                  <a:pt x="251020" y="1287684"/>
                </a:lnTo>
                <a:lnTo>
                  <a:pt x="214581" y="1267163"/>
                </a:lnTo>
                <a:lnTo>
                  <a:pt x="158867" y="1221168"/>
                </a:lnTo>
                <a:lnTo>
                  <a:pt x="129158" y="1169576"/>
                </a:lnTo>
                <a:lnTo>
                  <a:pt x="126268" y="1129424"/>
                </a:lnTo>
                <a:lnTo>
                  <a:pt x="140294" y="1090118"/>
                </a:lnTo>
                <a:lnTo>
                  <a:pt x="170535" y="1052517"/>
                </a:lnTo>
                <a:lnTo>
                  <a:pt x="216291" y="1017481"/>
                </a:lnTo>
                <a:lnTo>
                  <a:pt x="276859" y="985870"/>
                </a:lnTo>
                <a:lnTo>
                  <a:pt x="213915" y="968233"/>
                </a:lnTo>
                <a:lnTo>
                  <a:pt x="158591" y="947766"/>
                </a:lnTo>
                <a:lnTo>
                  <a:pt x="111125" y="924845"/>
                </a:lnTo>
                <a:lnTo>
                  <a:pt x="71754" y="899847"/>
                </a:lnTo>
                <a:lnTo>
                  <a:pt x="40719" y="873148"/>
                </a:lnTo>
                <a:lnTo>
                  <a:pt x="4603" y="816151"/>
                </a:lnTo>
                <a:lnTo>
                  <a:pt x="0" y="786604"/>
                </a:lnTo>
                <a:lnTo>
                  <a:pt x="4683" y="756861"/>
                </a:lnTo>
                <a:lnTo>
                  <a:pt x="42862" y="698289"/>
                </a:lnTo>
                <a:lnTo>
                  <a:pt x="76834" y="670212"/>
                </a:lnTo>
                <a:lnTo>
                  <a:pt x="109299" y="649866"/>
                </a:lnTo>
                <a:lnTo>
                  <a:pt x="146395" y="631224"/>
                </a:lnTo>
                <a:lnTo>
                  <a:pt x="187724" y="614392"/>
                </a:lnTo>
                <a:lnTo>
                  <a:pt x="232885" y="599476"/>
                </a:lnTo>
                <a:lnTo>
                  <a:pt x="281478" y="586580"/>
                </a:lnTo>
                <a:lnTo>
                  <a:pt x="333102" y="575811"/>
                </a:lnTo>
                <a:lnTo>
                  <a:pt x="387356" y="567275"/>
                </a:lnTo>
                <a:lnTo>
                  <a:pt x="443842" y="561076"/>
                </a:lnTo>
                <a:lnTo>
                  <a:pt x="502157" y="557321"/>
                </a:lnTo>
                <a:lnTo>
                  <a:pt x="506856" y="552114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29127" y="6664159"/>
            <a:ext cx="247904" cy="2128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64382" y="6510820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279400" y="139699"/>
                </a:moveTo>
                <a:lnTo>
                  <a:pt x="272271" y="183854"/>
                </a:lnTo>
                <a:lnTo>
                  <a:pt x="252427" y="222202"/>
                </a:lnTo>
                <a:lnTo>
                  <a:pt x="222176" y="252441"/>
                </a:lnTo>
                <a:lnTo>
                  <a:pt x="183830" y="272272"/>
                </a:lnTo>
                <a:lnTo>
                  <a:pt x="139700" y="279393"/>
                </a:lnTo>
                <a:lnTo>
                  <a:pt x="95520" y="272272"/>
                </a:lnTo>
                <a:lnTo>
                  <a:pt x="57168" y="252441"/>
                </a:lnTo>
                <a:lnTo>
                  <a:pt x="26936" y="222202"/>
                </a:lnTo>
                <a:lnTo>
                  <a:pt x="7116" y="183854"/>
                </a:lnTo>
                <a:lnTo>
                  <a:pt x="0" y="139699"/>
                </a:lnTo>
                <a:lnTo>
                  <a:pt x="7116" y="95544"/>
                </a:lnTo>
                <a:lnTo>
                  <a:pt x="26936" y="57195"/>
                </a:lnTo>
                <a:lnTo>
                  <a:pt x="57168" y="26954"/>
                </a:lnTo>
                <a:lnTo>
                  <a:pt x="95520" y="7122"/>
                </a:lnTo>
                <a:lnTo>
                  <a:pt x="139700" y="0"/>
                </a:lnTo>
                <a:lnTo>
                  <a:pt x="183830" y="7122"/>
                </a:lnTo>
                <a:lnTo>
                  <a:pt x="222176" y="26954"/>
                </a:lnTo>
                <a:lnTo>
                  <a:pt x="252427" y="57195"/>
                </a:lnTo>
                <a:lnTo>
                  <a:pt x="272271" y="95544"/>
                </a:lnTo>
                <a:lnTo>
                  <a:pt x="279400" y="139699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50492" y="5938646"/>
            <a:ext cx="326390" cy="31750"/>
          </a:xfrm>
          <a:custGeom>
            <a:avLst/>
            <a:gdLst/>
            <a:ahLst/>
            <a:cxnLst/>
            <a:rect l="l" t="t" r="r" b="b"/>
            <a:pathLst>
              <a:path w="326389" h="31750">
                <a:moveTo>
                  <a:pt x="326135" y="30924"/>
                </a:moveTo>
                <a:lnTo>
                  <a:pt x="269310" y="31555"/>
                </a:lnTo>
                <a:lnTo>
                  <a:pt x="212908" y="29818"/>
                </a:lnTo>
                <a:lnTo>
                  <a:pt x="157353" y="25754"/>
                </a:lnTo>
                <a:lnTo>
                  <a:pt x="103067" y="19402"/>
                </a:lnTo>
                <a:lnTo>
                  <a:pt x="50475" y="10804"/>
                </a:ln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21789" y="6308039"/>
            <a:ext cx="142875" cy="15240"/>
          </a:xfrm>
          <a:custGeom>
            <a:avLst/>
            <a:gdLst/>
            <a:ahLst/>
            <a:cxnLst/>
            <a:rect l="l" t="t" r="r" b="b"/>
            <a:pathLst>
              <a:path w="142875" h="15239">
                <a:moveTo>
                  <a:pt x="142621" y="0"/>
                </a:moveTo>
                <a:lnTo>
                  <a:pt x="107924" y="5131"/>
                </a:lnTo>
                <a:lnTo>
                  <a:pt x="72501" y="9317"/>
                </a:lnTo>
                <a:lnTo>
                  <a:pt x="36482" y="12542"/>
                </a:lnTo>
                <a:lnTo>
                  <a:pt x="0" y="14795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08171" y="6403149"/>
            <a:ext cx="86360" cy="67945"/>
          </a:xfrm>
          <a:custGeom>
            <a:avLst/>
            <a:gdLst/>
            <a:ahLst/>
            <a:cxnLst/>
            <a:rect l="l" t="t" r="r" b="b"/>
            <a:pathLst>
              <a:path w="86360" h="67945">
                <a:moveTo>
                  <a:pt x="85978" y="67525"/>
                </a:moveTo>
                <a:lnTo>
                  <a:pt x="61221" y="51370"/>
                </a:lnTo>
                <a:lnTo>
                  <a:pt x="38608" y="34705"/>
                </a:lnTo>
                <a:lnTo>
                  <a:pt x="18184" y="17569"/>
                </a:ln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49901" y="6302298"/>
            <a:ext cx="34290" cy="74295"/>
          </a:xfrm>
          <a:custGeom>
            <a:avLst/>
            <a:gdLst/>
            <a:ahLst/>
            <a:cxnLst/>
            <a:rect l="l" t="t" r="r" b="b"/>
            <a:pathLst>
              <a:path w="34289" h="74295">
                <a:moveTo>
                  <a:pt x="34289" y="0"/>
                </a:moveTo>
                <a:lnTo>
                  <a:pt x="29342" y="18779"/>
                </a:lnTo>
                <a:lnTo>
                  <a:pt x="21955" y="37411"/>
                </a:lnTo>
                <a:lnTo>
                  <a:pt x="12162" y="55856"/>
                </a:lnTo>
                <a:lnTo>
                  <a:pt x="0" y="74079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66942" y="5844501"/>
            <a:ext cx="419100" cy="277495"/>
          </a:xfrm>
          <a:custGeom>
            <a:avLst/>
            <a:gdLst/>
            <a:ahLst/>
            <a:cxnLst/>
            <a:rect l="l" t="t" r="r" b="b"/>
            <a:pathLst>
              <a:path w="419100" h="277495">
                <a:moveTo>
                  <a:pt x="0" y="0"/>
                </a:moveTo>
                <a:lnTo>
                  <a:pt x="67969" y="15410"/>
                </a:lnTo>
                <a:lnTo>
                  <a:pt x="130907" y="33399"/>
                </a:lnTo>
                <a:lnTo>
                  <a:pt x="188495" y="53757"/>
                </a:lnTo>
                <a:lnTo>
                  <a:pt x="240418" y="76276"/>
                </a:lnTo>
                <a:lnTo>
                  <a:pt x="286361" y="100747"/>
                </a:lnTo>
                <a:lnTo>
                  <a:pt x="326006" y="126963"/>
                </a:lnTo>
                <a:lnTo>
                  <a:pt x="359039" y="154713"/>
                </a:lnTo>
                <a:lnTo>
                  <a:pt x="385142" y="183791"/>
                </a:lnTo>
                <a:lnTo>
                  <a:pt x="415298" y="245091"/>
                </a:lnTo>
                <a:lnTo>
                  <a:pt x="418719" y="276898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68058" y="5549519"/>
            <a:ext cx="186690" cy="104139"/>
          </a:xfrm>
          <a:custGeom>
            <a:avLst/>
            <a:gdLst/>
            <a:ahLst/>
            <a:cxnLst/>
            <a:rect l="l" t="t" r="r" b="b"/>
            <a:pathLst>
              <a:path w="186690" h="104139">
                <a:moveTo>
                  <a:pt x="186436" y="0"/>
                </a:moveTo>
                <a:lnTo>
                  <a:pt x="150983" y="29194"/>
                </a:lnTo>
                <a:lnTo>
                  <a:pt x="107791" y="56411"/>
                </a:lnTo>
                <a:lnTo>
                  <a:pt x="57312" y="81397"/>
                </a:lnTo>
                <a:lnTo>
                  <a:pt x="0" y="103898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07073" y="5164328"/>
            <a:ext cx="10160" cy="49530"/>
          </a:xfrm>
          <a:custGeom>
            <a:avLst/>
            <a:gdLst/>
            <a:ahLst/>
            <a:cxnLst/>
            <a:rect l="l" t="t" r="r" b="b"/>
            <a:pathLst>
              <a:path w="10160" h="49529">
                <a:moveTo>
                  <a:pt x="0" y="0"/>
                </a:moveTo>
                <a:lnTo>
                  <a:pt x="4619" y="12160"/>
                </a:lnTo>
                <a:lnTo>
                  <a:pt x="7810" y="24415"/>
                </a:lnTo>
                <a:lnTo>
                  <a:pt x="9572" y="36718"/>
                </a:lnTo>
                <a:lnTo>
                  <a:pt x="9905" y="49022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16576" y="5044566"/>
            <a:ext cx="95885" cy="62865"/>
          </a:xfrm>
          <a:custGeom>
            <a:avLst/>
            <a:gdLst/>
            <a:ahLst/>
            <a:cxnLst/>
            <a:rect l="l" t="t" r="r" b="b"/>
            <a:pathLst>
              <a:path w="95885" h="62864">
                <a:moveTo>
                  <a:pt x="0" y="62610"/>
                </a:moveTo>
                <a:lnTo>
                  <a:pt x="19655" y="45898"/>
                </a:lnTo>
                <a:lnTo>
                  <a:pt x="42179" y="29876"/>
                </a:lnTo>
                <a:lnTo>
                  <a:pt x="67490" y="14569"/>
                </a:lnTo>
                <a:lnTo>
                  <a:pt x="95503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23384" y="5083047"/>
            <a:ext cx="46355" cy="53975"/>
          </a:xfrm>
          <a:custGeom>
            <a:avLst/>
            <a:gdLst/>
            <a:ahLst/>
            <a:cxnLst/>
            <a:rect l="l" t="t" r="r" b="b"/>
            <a:pathLst>
              <a:path w="46354" h="53975">
                <a:moveTo>
                  <a:pt x="0" y="53847"/>
                </a:moveTo>
                <a:lnTo>
                  <a:pt x="8473" y="39951"/>
                </a:lnTo>
                <a:lnTo>
                  <a:pt x="19018" y="26304"/>
                </a:lnTo>
                <a:lnTo>
                  <a:pt x="31611" y="12967"/>
                </a:lnTo>
                <a:lnTo>
                  <a:pt x="46227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75000" y="5155184"/>
            <a:ext cx="167640" cy="52705"/>
          </a:xfrm>
          <a:custGeom>
            <a:avLst/>
            <a:gdLst/>
            <a:ahLst/>
            <a:cxnLst/>
            <a:rect l="l" t="t" r="r" b="b"/>
            <a:pathLst>
              <a:path w="167639" h="52704">
                <a:moveTo>
                  <a:pt x="0" y="0"/>
                </a:moveTo>
                <a:lnTo>
                  <a:pt x="44727" y="11515"/>
                </a:lnTo>
                <a:lnTo>
                  <a:pt x="87598" y="24114"/>
                </a:lnTo>
                <a:lnTo>
                  <a:pt x="128516" y="37736"/>
                </a:lnTo>
                <a:lnTo>
                  <a:pt x="167386" y="52324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74520" y="5511419"/>
            <a:ext cx="29209" cy="55244"/>
          </a:xfrm>
          <a:custGeom>
            <a:avLst/>
            <a:gdLst/>
            <a:ahLst/>
            <a:cxnLst/>
            <a:rect l="l" t="t" r="r" b="b"/>
            <a:pathLst>
              <a:path w="29210" h="55245">
                <a:moveTo>
                  <a:pt x="29210" y="54990"/>
                </a:moveTo>
                <a:lnTo>
                  <a:pt x="19948" y="41469"/>
                </a:lnTo>
                <a:lnTo>
                  <a:pt x="11985" y="27781"/>
                </a:lnTo>
                <a:lnTo>
                  <a:pt x="5332" y="13950"/>
                </a:ln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204210" y="5234432"/>
            <a:ext cx="15043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FFFFFF"/>
                </a:solidFill>
                <a:latin typeface="Calibri"/>
                <a:cs typeface="Calibri"/>
              </a:rPr>
              <a:t>RFLP</a:t>
            </a:r>
            <a:endParaRPr sz="6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53400" y="0"/>
            <a:ext cx="9905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8555" y="432816"/>
            <a:ext cx="6952488" cy="29230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1724" y="664463"/>
            <a:ext cx="5076444" cy="2211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204" y="466725"/>
            <a:ext cx="6859200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204" y="456984"/>
            <a:ext cx="6859270" cy="2829560"/>
          </a:xfrm>
          <a:custGeom>
            <a:avLst/>
            <a:gdLst/>
            <a:ahLst/>
            <a:cxnLst/>
            <a:rect l="l" t="t" r="r" b="b"/>
            <a:pathLst>
              <a:path w="6859270" h="2829560">
                <a:moveTo>
                  <a:pt x="2000845" y="2829140"/>
                </a:moveTo>
                <a:lnTo>
                  <a:pt x="1744432" y="2352509"/>
                </a:lnTo>
                <a:lnTo>
                  <a:pt x="1678154" y="2338443"/>
                </a:lnTo>
                <a:lnTo>
                  <a:pt x="1613052" y="2323920"/>
                </a:lnTo>
                <a:lnTo>
                  <a:pt x="1549132" y="2308947"/>
                </a:lnTo>
                <a:lnTo>
                  <a:pt x="1486401" y="2293534"/>
                </a:lnTo>
                <a:lnTo>
                  <a:pt x="1424865" y="2277690"/>
                </a:lnTo>
                <a:lnTo>
                  <a:pt x="1364530" y="2261423"/>
                </a:lnTo>
                <a:lnTo>
                  <a:pt x="1305404" y="2244741"/>
                </a:lnTo>
                <a:lnTo>
                  <a:pt x="1247493" y="2227655"/>
                </a:lnTo>
                <a:lnTo>
                  <a:pt x="1190804" y="2210172"/>
                </a:lnTo>
                <a:lnTo>
                  <a:pt x="1135343" y="2192300"/>
                </a:lnTo>
                <a:lnTo>
                  <a:pt x="1081117" y="2174050"/>
                </a:lnTo>
                <a:lnTo>
                  <a:pt x="1028132" y="2155429"/>
                </a:lnTo>
                <a:lnTo>
                  <a:pt x="976396" y="2136445"/>
                </a:lnTo>
                <a:lnTo>
                  <a:pt x="925914" y="2117109"/>
                </a:lnTo>
                <a:lnTo>
                  <a:pt x="876694" y="2097429"/>
                </a:lnTo>
                <a:lnTo>
                  <a:pt x="828741" y="2077412"/>
                </a:lnTo>
                <a:lnTo>
                  <a:pt x="782064" y="2057068"/>
                </a:lnTo>
                <a:lnTo>
                  <a:pt x="736667" y="2036406"/>
                </a:lnTo>
                <a:lnTo>
                  <a:pt x="692558" y="2015435"/>
                </a:lnTo>
                <a:lnTo>
                  <a:pt x="649743" y="1994162"/>
                </a:lnTo>
                <a:lnTo>
                  <a:pt x="608230" y="1972597"/>
                </a:lnTo>
                <a:lnTo>
                  <a:pt x="568024" y="1950748"/>
                </a:lnTo>
                <a:lnTo>
                  <a:pt x="529132" y="1928625"/>
                </a:lnTo>
                <a:lnTo>
                  <a:pt x="491562" y="1906235"/>
                </a:lnTo>
                <a:lnTo>
                  <a:pt x="455318" y="1883588"/>
                </a:lnTo>
                <a:lnTo>
                  <a:pt x="420409" y="1860692"/>
                </a:lnTo>
                <a:lnTo>
                  <a:pt x="386841" y="1837557"/>
                </a:lnTo>
                <a:lnTo>
                  <a:pt x="354619" y="1814189"/>
                </a:lnTo>
                <a:lnTo>
                  <a:pt x="323752" y="1790599"/>
                </a:lnTo>
                <a:lnTo>
                  <a:pt x="266105" y="1742786"/>
                </a:lnTo>
                <a:lnTo>
                  <a:pt x="213954" y="1694186"/>
                </a:lnTo>
                <a:lnTo>
                  <a:pt x="167350" y="1644870"/>
                </a:lnTo>
                <a:lnTo>
                  <a:pt x="126347" y="1594907"/>
                </a:lnTo>
                <a:lnTo>
                  <a:pt x="90998" y="1544366"/>
                </a:lnTo>
                <a:lnTo>
                  <a:pt x="61355" y="1493317"/>
                </a:lnTo>
                <a:lnTo>
                  <a:pt x="37472" y="1441830"/>
                </a:lnTo>
                <a:lnTo>
                  <a:pt x="19401" y="1389975"/>
                </a:lnTo>
                <a:lnTo>
                  <a:pt x="7195" y="1337820"/>
                </a:lnTo>
                <a:lnTo>
                  <a:pt x="907" y="1285436"/>
                </a:lnTo>
                <a:lnTo>
                  <a:pt x="0" y="1259179"/>
                </a:lnTo>
                <a:lnTo>
                  <a:pt x="591" y="1232892"/>
                </a:lnTo>
                <a:lnTo>
                  <a:pt x="6298" y="1180258"/>
                </a:lnTo>
                <a:lnTo>
                  <a:pt x="18083" y="1127603"/>
                </a:lnTo>
                <a:lnTo>
                  <a:pt x="35997" y="1074997"/>
                </a:lnTo>
                <a:lnTo>
                  <a:pt x="60093" y="1022510"/>
                </a:lnTo>
                <a:lnTo>
                  <a:pt x="90425" y="970210"/>
                </a:lnTo>
                <a:lnTo>
                  <a:pt x="127046" y="918169"/>
                </a:lnTo>
                <a:lnTo>
                  <a:pt x="170008" y="866455"/>
                </a:lnTo>
                <a:lnTo>
                  <a:pt x="219364" y="815138"/>
                </a:lnTo>
                <a:lnTo>
                  <a:pt x="275167" y="764288"/>
                </a:lnTo>
                <a:lnTo>
                  <a:pt x="305503" y="739060"/>
                </a:lnTo>
                <a:lnTo>
                  <a:pt x="337470" y="713974"/>
                </a:lnTo>
                <a:lnTo>
                  <a:pt x="371076" y="689040"/>
                </a:lnTo>
                <a:lnTo>
                  <a:pt x="406326" y="664266"/>
                </a:lnTo>
                <a:lnTo>
                  <a:pt x="443228" y="639660"/>
                </a:lnTo>
                <a:lnTo>
                  <a:pt x="502889" y="602373"/>
                </a:lnTo>
                <a:lnTo>
                  <a:pt x="565486" y="566113"/>
                </a:lnTo>
                <a:lnTo>
                  <a:pt x="630932" y="530889"/>
                </a:lnTo>
                <a:lnTo>
                  <a:pt x="699141" y="496711"/>
                </a:lnTo>
                <a:lnTo>
                  <a:pt x="734254" y="480016"/>
                </a:lnTo>
                <a:lnTo>
                  <a:pt x="770025" y="463587"/>
                </a:lnTo>
                <a:lnTo>
                  <a:pt x="806443" y="447423"/>
                </a:lnTo>
                <a:lnTo>
                  <a:pt x="843498" y="431526"/>
                </a:lnTo>
                <a:lnTo>
                  <a:pt x="881177" y="415896"/>
                </a:lnTo>
                <a:lnTo>
                  <a:pt x="919472" y="400536"/>
                </a:lnTo>
                <a:lnTo>
                  <a:pt x="958370" y="385446"/>
                </a:lnTo>
                <a:lnTo>
                  <a:pt x="997860" y="370628"/>
                </a:lnTo>
                <a:lnTo>
                  <a:pt x="1037933" y="356082"/>
                </a:lnTo>
                <a:lnTo>
                  <a:pt x="1078576" y="341809"/>
                </a:lnTo>
                <a:lnTo>
                  <a:pt x="1119780" y="327811"/>
                </a:lnTo>
                <a:lnTo>
                  <a:pt x="1161533" y="314089"/>
                </a:lnTo>
                <a:lnTo>
                  <a:pt x="1203824" y="300644"/>
                </a:lnTo>
                <a:lnTo>
                  <a:pt x="1246643" y="287477"/>
                </a:lnTo>
                <a:lnTo>
                  <a:pt x="1289978" y="274588"/>
                </a:lnTo>
                <a:lnTo>
                  <a:pt x="1333819" y="261980"/>
                </a:lnTo>
                <a:lnTo>
                  <a:pt x="1378155" y="249654"/>
                </a:lnTo>
                <a:lnTo>
                  <a:pt x="1422975" y="237609"/>
                </a:lnTo>
                <a:lnTo>
                  <a:pt x="1468268" y="225848"/>
                </a:lnTo>
                <a:lnTo>
                  <a:pt x="1514024" y="214372"/>
                </a:lnTo>
                <a:lnTo>
                  <a:pt x="1560231" y="203182"/>
                </a:lnTo>
                <a:lnTo>
                  <a:pt x="1606878" y="192278"/>
                </a:lnTo>
                <a:lnTo>
                  <a:pt x="1653955" y="181663"/>
                </a:lnTo>
                <a:lnTo>
                  <a:pt x="1701451" y="171336"/>
                </a:lnTo>
                <a:lnTo>
                  <a:pt x="1749355" y="161300"/>
                </a:lnTo>
                <a:lnTo>
                  <a:pt x="1797656" y="151555"/>
                </a:lnTo>
                <a:lnTo>
                  <a:pt x="1846343" y="142102"/>
                </a:lnTo>
                <a:lnTo>
                  <a:pt x="1895405" y="132943"/>
                </a:lnTo>
                <a:lnTo>
                  <a:pt x="1944832" y="124079"/>
                </a:lnTo>
                <a:lnTo>
                  <a:pt x="1994612" y="115510"/>
                </a:lnTo>
                <a:lnTo>
                  <a:pt x="2044735" y="107238"/>
                </a:lnTo>
                <a:lnTo>
                  <a:pt x="2095190" y="99264"/>
                </a:lnTo>
                <a:lnTo>
                  <a:pt x="2145966" y="91589"/>
                </a:lnTo>
                <a:lnTo>
                  <a:pt x="2197051" y="84214"/>
                </a:lnTo>
                <a:lnTo>
                  <a:pt x="2248436" y="77141"/>
                </a:lnTo>
                <a:lnTo>
                  <a:pt x="2300110" y="70370"/>
                </a:lnTo>
                <a:lnTo>
                  <a:pt x="2352060" y="63903"/>
                </a:lnTo>
                <a:lnTo>
                  <a:pt x="2404278" y="57740"/>
                </a:lnTo>
                <a:lnTo>
                  <a:pt x="2456751" y="51883"/>
                </a:lnTo>
                <a:lnTo>
                  <a:pt x="2509469" y="46332"/>
                </a:lnTo>
                <a:lnTo>
                  <a:pt x="2562420" y="41090"/>
                </a:lnTo>
                <a:lnTo>
                  <a:pt x="2615595" y="36157"/>
                </a:lnTo>
                <a:lnTo>
                  <a:pt x="2668983" y="31534"/>
                </a:lnTo>
                <a:lnTo>
                  <a:pt x="2722571" y="27222"/>
                </a:lnTo>
                <a:lnTo>
                  <a:pt x="2776350" y="23222"/>
                </a:lnTo>
                <a:lnTo>
                  <a:pt x="2830309" y="19536"/>
                </a:lnTo>
                <a:lnTo>
                  <a:pt x="2884436" y="16165"/>
                </a:lnTo>
                <a:lnTo>
                  <a:pt x="2938721" y="13109"/>
                </a:lnTo>
                <a:lnTo>
                  <a:pt x="2993153" y="10371"/>
                </a:lnTo>
                <a:lnTo>
                  <a:pt x="3047721" y="7950"/>
                </a:lnTo>
                <a:lnTo>
                  <a:pt x="3102415" y="5848"/>
                </a:lnTo>
                <a:lnTo>
                  <a:pt x="3157223" y="4066"/>
                </a:lnTo>
                <a:lnTo>
                  <a:pt x="3212134" y="2606"/>
                </a:lnTo>
                <a:lnTo>
                  <a:pt x="3267138" y="1468"/>
                </a:lnTo>
                <a:lnTo>
                  <a:pt x="3322224" y="654"/>
                </a:lnTo>
                <a:lnTo>
                  <a:pt x="3377380" y="164"/>
                </a:lnTo>
                <a:lnTo>
                  <a:pt x="3432597" y="0"/>
                </a:lnTo>
                <a:lnTo>
                  <a:pt x="3487863" y="162"/>
                </a:lnTo>
                <a:lnTo>
                  <a:pt x="3543167" y="653"/>
                </a:lnTo>
                <a:lnTo>
                  <a:pt x="3598498" y="1472"/>
                </a:lnTo>
                <a:lnTo>
                  <a:pt x="3653846" y="2622"/>
                </a:lnTo>
                <a:lnTo>
                  <a:pt x="3709200" y="4103"/>
                </a:lnTo>
                <a:lnTo>
                  <a:pt x="3764548" y="5917"/>
                </a:lnTo>
                <a:lnTo>
                  <a:pt x="3819880" y="8064"/>
                </a:lnTo>
                <a:lnTo>
                  <a:pt x="3875186" y="10545"/>
                </a:lnTo>
                <a:lnTo>
                  <a:pt x="3930453" y="13362"/>
                </a:lnTo>
                <a:lnTo>
                  <a:pt x="3985672" y="16516"/>
                </a:lnTo>
                <a:lnTo>
                  <a:pt x="4040831" y="20008"/>
                </a:lnTo>
                <a:lnTo>
                  <a:pt x="4095920" y="23839"/>
                </a:lnTo>
                <a:lnTo>
                  <a:pt x="4150927" y="28010"/>
                </a:lnTo>
                <a:lnTo>
                  <a:pt x="4205842" y="32523"/>
                </a:lnTo>
                <a:lnTo>
                  <a:pt x="4260654" y="37378"/>
                </a:lnTo>
                <a:lnTo>
                  <a:pt x="4315352" y="42576"/>
                </a:lnTo>
                <a:lnTo>
                  <a:pt x="4369926" y="48119"/>
                </a:lnTo>
                <a:lnTo>
                  <a:pt x="4424363" y="54007"/>
                </a:lnTo>
                <a:lnTo>
                  <a:pt x="4478654" y="60242"/>
                </a:lnTo>
                <a:lnTo>
                  <a:pt x="4532788" y="66826"/>
                </a:lnTo>
                <a:lnTo>
                  <a:pt x="4586753" y="73758"/>
                </a:lnTo>
                <a:lnTo>
                  <a:pt x="4640539" y="81040"/>
                </a:lnTo>
                <a:lnTo>
                  <a:pt x="4694135" y="88674"/>
                </a:lnTo>
                <a:lnTo>
                  <a:pt x="4747531" y="96660"/>
                </a:lnTo>
                <a:lnTo>
                  <a:pt x="4800714" y="105000"/>
                </a:lnTo>
                <a:lnTo>
                  <a:pt x="4853675" y="113694"/>
                </a:lnTo>
                <a:lnTo>
                  <a:pt x="4906402" y="122743"/>
                </a:lnTo>
                <a:lnTo>
                  <a:pt x="4958885" y="132150"/>
                </a:lnTo>
                <a:lnTo>
                  <a:pt x="5011112" y="141914"/>
                </a:lnTo>
                <a:lnTo>
                  <a:pt x="5063073" y="152038"/>
                </a:lnTo>
                <a:lnTo>
                  <a:pt x="5114758" y="162521"/>
                </a:lnTo>
                <a:lnTo>
                  <a:pt x="5181033" y="176588"/>
                </a:lnTo>
                <a:lnTo>
                  <a:pt x="5246132" y="191111"/>
                </a:lnTo>
                <a:lnTo>
                  <a:pt x="5310050" y="206084"/>
                </a:lnTo>
                <a:lnTo>
                  <a:pt x="5372780" y="221497"/>
                </a:lnTo>
                <a:lnTo>
                  <a:pt x="5434314" y="237341"/>
                </a:lnTo>
                <a:lnTo>
                  <a:pt x="5494647" y="253608"/>
                </a:lnTo>
                <a:lnTo>
                  <a:pt x="5553771" y="270289"/>
                </a:lnTo>
                <a:lnTo>
                  <a:pt x="5611681" y="287376"/>
                </a:lnTo>
                <a:lnTo>
                  <a:pt x="5668369" y="304859"/>
                </a:lnTo>
                <a:lnTo>
                  <a:pt x="5723829" y="322730"/>
                </a:lnTo>
                <a:lnTo>
                  <a:pt x="5778054" y="340981"/>
                </a:lnTo>
                <a:lnTo>
                  <a:pt x="5831037" y="359602"/>
                </a:lnTo>
                <a:lnTo>
                  <a:pt x="5882773" y="378585"/>
                </a:lnTo>
                <a:lnTo>
                  <a:pt x="5933254" y="397922"/>
                </a:lnTo>
                <a:lnTo>
                  <a:pt x="5982474" y="417602"/>
                </a:lnTo>
                <a:lnTo>
                  <a:pt x="6030426" y="437619"/>
                </a:lnTo>
                <a:lnTo>
                  <a:pt x="6077104" y="457962"/>
                </a:lnTo>
                <a:lnTo>
                  <a:pt x="6122500" y="478624"/>
                </a:lnTo>
                <a:lnTo>
                  <a:pt x="6166609" y="499596"/>
                </a:lnTo>
                <a:lnTo>
                  <a:pt x="6209423" y="520869"/>
                </a:lnTo>
                <a:lnTo>
                  <a:pt x="6250937" y="542434"/>
                </a:lnTo>
                <a:lnTo>
                  <a:pt x="6291143" y="564282"/>
                </a:lnTo>
                <a:lnTo>
                  <a:pt x="6330035" y="586406"/>
                </a:lnTo>
                <a:lnTo>
                  <a:pt x="6367606" y="608795"/>
                </a:lnTo>
                <a:lnTo>
                  <a:pt x="6403850" y="631442"/>
                </a:lnTo>
                <a:lnTo>
                  <a:pt x="6438760" y="654338"/>
                </a:lnTo>
                <a:lnTo>
                  <a:pt x="6472329" y="677474"/>
                </a:lnTo>
                <a:lnTo>
                  <a:pt x="6504551" y="700842"/>
                </a:lnTo>
                <a:lnTo>
                  <a:pt x="6535419" y="724432"/>
                </a:lnTo>
                <a:lnTo>
                  <a:pt x="6593068" y="772245"/>
                </a:lnTo>
                <a:lnTo>
                  <a:pt x="6645222" y="820844"/>
                </a:lnTo>
                <a:lnTo>
                  <a:pt x="6691828" y="870161"/>
                </a:lnTo>
                <a:lnTo>
                  <a:pt x="6732833" y="920124"/>
                </a:lnTo>
                <a:lnTo>
                  <a:pt x="6768185" y="970665"/>
                </a:lnTo>
                <a:lnTo>
                  <a:pt x="6797831" y="1021714"/>
                </a:lnTo>
                <a:lnTo>
                  <a:pt x="6821717" y="1073201"/>
                </a:lnTo>
                <a:lnTo>
                  <a:pt x="6839791" y="1125056"/>
                </a:lnTo>
                <a:lnTo>
                  <a:pt x="6851999" y="1177211"/>
                </a:lnTo>
                <a:lnTo>
                  <a:pt x="6858290" y="1229595"/>
                </a:lnTo>
                <a:lnTo>
                  <a:pt x="6859200" y="1255851"/>
                </a:lnTo>
                <a:lnTo>
                  <a:pt x="6858610" y="1282139"/>
                </a:lnTo>
                <a:lnTo>
                  <a:pt x="6852905" y="1334773"/>
                </a:lnTo>
                <a:lnTo>
                  <a:pt x="6841124" y="1387428"/>
                </a:lnTo>
                <a:lnTo>
                  <a:pt x="6823213" y="1440034"/>
                </a:lnTo>
                <a:lnTo>
                  <a:pt x="6799119" y="1492521"/>
                </a:lnTo>
                <a:lnTo>
                  <a:pt x="6768790" y="1544820"/>
                </a:lnTo>
                <a:lnTo>
                  <a:pt x="6732172" y="1596862"/>
                </a:lnTo>
                <a:lnTo>
                  <a:pt x="6689212" y="1648576"/>
                </a:lnTo>
                <a:lnTo>
                  <a:pt x="6639859" y="1699893"/>
                </a:lnTo>
                <a:lnTo>
                  <a:pt x="6584057" y="1750743"/>
                </a:lnTo>
                <a:lnTo>
                  <a:pt x="6553722" y="1775971"/>
                </a:lnTo>
                <a:lnTo>
                  <a:pt x="6521756" y="1801057"/>
                </a:lnTo>
                <a:lnTo>
                  <a:pt x="6488151" y="1825991"/>
                </a:lnTo>
                <a:lnTo>
                  <a:pt x="6452901" y="1850765"/>
                </a:lnTo>
                <a:lnTo>
                  <a:pt x="6416000" y="1875370"/>
                </a:lnTo>
                <a:lnTo>
                  <a:pt x="6356367" y="1912622"/>
                </a:lnTo>
                <a:lnTo>
                  <a:pt x="6293630" y="1948916"/>
                </a:lnTo>
                <a:lnTo>
                  <a:pt x="6227874" y="1984239"/>
                </a:lnTo>
                <a:lnTo>
                  <a:pt x="6193891" y="2001531"/>
                </a:lnTo>
                <a:lnTo>
                  <a:pt x="6159185" y="2018573"/>
                </a:lnTo>
                <a:lnTo>
                  <a:pt x="6123768" y="2035365"/>
                </a:lnTo>
                <a:lnTo>
                  <a:pt x="6087650" y="2051904"/>
                </a:lnTo>
                <a:lnTo>
                  <a:pt x="6050842" y="2068188"/>
                </a:lnTo>
                <a:lnTo>
                  <a:pt x="6013354" y="2084215"/>
                </a:lnTo>
                <a:lnTo>
                  <a:pt x="5975198" y="2099983"/>
                </a:lnTo>
                <a:lnTo>
                  <a:pt x="5936383" y="2115490"/>
                </a:lnTo>
                <a:lnTo>
                  <a:pt x="5896922" y="2130735"/>
                </a:lnTo>
                <a:lnTo>
                  <a:pt x="5856824" y="2145715"/>
                </a:lnTo>
                <a:lnTo>
                  <a:pt x="5816100" y="2160428"/>
                </a:lnTo>
                <a:lnTo>
                  <a:pt x="5774761" y="2174872"/>
                </a:lnTo>
                <a:lnTo>
                  <a:pt x="5732819" y="2189046"/>
                </a:lnTo>
                <a:lnTo>
                  <a:pt x="5690282" y="2202947"/>
                </a:lnTo>
                <a:lnTo>
                  <a:pt x="5647163" y="2216574"/>
                </a:lnTo>
                <a:lnTo>
                  <a:pt x="5603473" y="2229924"/>
                </a:lnTo>
                <a:lnTo>
                  <a:pt x="5559221" y="2242995"/>
                </a:lnTo>
                <a:lnTo>
                  <a:pt x="5514418" y="2255786"/>
                </a:lnTo>
                <a:lnTo>
                  <a:pt x="5469076" y="2268295"/>
                </a:lnTo>
                <a:lnTo>
                  <a:pt x="5423205" y="2280519"/>
                </a:lnTo>
                <a:lnTo>
                  <a:pt x="5376816" y="2292456"/>
                </a:lnTo>
                <a:lnTo>
                  <a:pt x="5329919" y="2304106"/>
                </a:lnTo>
                <a:lnTo>
                  <a:pt x="5282525" y="2315465"/>
                </a:lnTo>
                <a:lnTo>
                  <a:pt x="5234646" y="2326531"/>
                </a:lnTo>
                <a:lnTo>
                  <a:pt x="5186292" y="2337304"/>
                </a:lnTo>
                <a:lnTo>
                  <a:pt x="5137473" y="2347780"/>
                </a:lnTo>
                <a:lnTo>
                  <a:pt x="5088200" y="2357958"/>
                </a:lnTo>
                <a:lnTo>
                  <a:pt x="5038484" y="2367835"/>
                </a:lnTo>
                <a:lnTo>
                  <a:pt x="4988337" y="2377411"/>
                </a:lnTo>
                <a:lnTo>
                  <a:pt x="4937767" y="2386682"/>
                </a:lnTo>
                <a:lnTo>
                  <a:pt x="4886787" y="2395647"/>
                </a:lnTo>
                <a:lnTo>
                  <a:pt x="4835407" y="2404305"/>
                </a:lnTo>
                <a:lnTo>
                  <a:pt x="4783638" y="2412652"/>
                </a:lnTo>
                <a:lnTo>
                  <a:pt x="4731491" y="2420687"/>
                </a:lnTo>
                <a:lnTo>
                  <a:pt x="4678976" y="2428408"/>
                </a:lnTo>
                <a:lnTo>
                  <a:pt x="4626103" y="2435813"/>
                </a:lnTo>
                <a:lnTo>
                  <a:pt x="4572885" y="2442900"/>
                </a:lnTo>
                <a:lnTo>
                  <a:pt x="4519331" y="2449668"/>
                </a:lnTo>
                <a:lnTo>
                  <a:pt x="4465453" y="2456113"/>
                </a:lnTo>
                <a:lnTo>
                  <a:pt x="4411260" y="2462235"/>
                </a:lnTo>
                <a:lnTo>
                  <a:pt x="4356765" y="2468031"/>
                </a:lnTo>
                <a:lnTo>
                  <a:pt x="4301976" y="2473499"/>
                </a:lnTo>
                <a:lnTo>
                  <a:pt x="4246907" y="2478638"/>
                </a:lnTo>
                <a:lnTo>
                  <a:pt x="4191566" y="2483444"/>
                </a:lnTo>
                <a:lnTo>
                  <a:pt x="4135965" y="2487917"/>
                </a:lnTo>
                <a:lnTo>
                  <a:pt x="4080114" y="2492055"/>
                </a:lnTo>
                <a:lnTo>
                  <a:pt x="4024025" y="2495855"/>
                </a:lnTo>
                <a:lnTo>
                  <a:pt x="3967708" y="2499315"/>
                </a:lnTo>
                <a:lnTo>
                  <a:pt x="3911174" y="2502434"/>
                </a:lnTo>
                <a:lnTo>
                  <a:pt x="3854433" y="2505209"/>
                </a:lnTo>
                <a:lnTo>
                  <a:pt x="3797497" y="2507638"/>
                </a:lnTo>
                <a:lnTo>
                  <a:pt x="3740375" y="2509721"/>
                </a:lnTo>
                <a:lnTo>
                  <a:pt x="3683080" y="2511453"/>
                </a:lnTo>
                <a:lnTo>
                  <a:pt x="3625621" y="2512835"/>
                </a:lnTo>
                <a:lnTo>
                  <a:pt x="3568009" y="2513863"/>
                </a:lnTo>
                <a:lnTo>
                  <a:pt x="3510255" y="2514535"/>
                </a:lnTo>
                <a:lnTo>
                  <a:pt x="3452370" y="2514851"/>
                </a:lnTo>
                <a:lnTo>
                  <a:pt x="3394365" y="2514807"/>
                </a:lnTo>
                <a:lnTo>
                  <a:pt x="3336249" y="2514402"/>
                </a:lnTo>
                <a:lnTo>
                  <a:pt x="3278035" y="2513633"/>
                </a:lnTo>
                <a:lnTo>
                  <a:pt x="3219733" y="2512500"/>
                </a:lnTo>
                <a:lnTo>
                  <a:pt x="3161353" y="2510999"/>
                </a:lnTo>
                <a:lnTo>
                  <a:pt x="3102907" y="2509129"/>
                </a:lnTo>
                <a:lnTo>
                  <a:pt x="3044404" y="2506888"/>
                </a:lnTo>
                <a:lnTo>
                  <a:pt x="2985857" y="2504274"/>
                </a:lnTo>
                <a:lnTo>
                  <a:pt x="2000845" y="2829140"/>
                </a:lnTo>
                <a:close/>
              </a:path>
            </a:pathLst>
          </a:custGeom>
          <a:ln w="9144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769110" y="726694"/>
            <a:ext cx="468947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“RFLP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restriction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fragment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length  polymorphism, which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variations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in the DNA 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sequence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of an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individual which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may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detected 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Restriction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Endonucleases, which cut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the 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double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stranded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DNA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whenever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they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recognize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  highly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specific oligonucleotide sequence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b="1" spc="-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restriction 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site.”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83540" y="235407"/>
            <a:ext cx="8305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RFLP</a:t>
            </a:r>
            <a:endParaRPr sz="3200"/>
          </a:p>
        </p:txBody>
      </p:sp>
      <p:sp>
        <p:nvSpPr>
          <p:cNvPr id="9" name="object 9"/>
          <p:cNvSpPr/>
          <p:nvPr/>
        </p:nvSpPr>
        <p:spPr>
          <a:xfrm>
            <a:off x="472440" y="3768850"/>
            <a:ext cx="7514844" cy="30190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86000" y="3762755"/>
            <a:ext cx="3901440" cy="26197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4162" y="3810761"/>
            <a:ext cx="7391400" cy="2895600"/>
          </a:xfrm>
          <a:custGeom>
            <a:avLst/>
            <a:gdLst/>
            <a:ahLst/>
            <a:cxnLst/>
            <a:rect l="l" t="t" r="r" b="b"/>
            <a:pathLst>
              <a:path w="7391400" h="2895600">
                <a:moveTo>
                  <a:pt x="7391400" y="482600"/>
                </a:moveTo>
                <a:lnTo>
                  <a:pt x="0" y="482600"/>
                </a:lnTo>
                <a:lnTo>
                  <a:pt x="923925" y="1689100"/>
                </a:lnTo>
                <a:lnTo>
                  <a:pt x="0" y="2895600"/>
                </a:lnTo>
                <a:lnTo>
                  <a:pt x="2540762" y="2895600"/>
                </a:lnTo>
                <a:lnTo>
                  <a:pt x="2602191" y="2891290"/>
                </a:lnTo>
                <a:lnTo>
                  <a:pt x="2657380" y="2879128"/>
                </a:lnTo>
                <a:lnTo>
                  <a:pt x="2704131" y="2860263"/>
                </a:lnTo>
                <a:lnTo>
                  <a:pt x="2740246" y="2835846"/>
                </a:lnTo>
                <a:lnTo>
                  <a:pt x="2771775" y="2774950"/>
                </a:lnTo>
                <a:lnTo>
                  <a:pt x="2763526" y="2742875"/>
                </a:lnTo>
                <a:lnTo>
                  <a:pt x="2704131" y="2689636"/>
                </a:lnTo>
                <a:lnTo>
                  <a:pt x="2657380" y="2670771"/>
                </a:lnTo>
                <a:lnTo>
                  <a:pt x="2602191" y="2658609"/>
                </a:lnTo>
                <a:lnTo>
                  <a:pt x="2540762" y="2654300"/>
                </a:lnTo>
                <a:lnTo>
                  <a:pt x="2078863" y="2654300"/>
                </a:lnTo>
                <a:lnTo>
                  <a:pt x="2017433" y="2649989"/>
                </a:lnTo>
                <a:lnTo>
                  <a:pt x="1962244" y="2637825"/>
                </a:lnTo>
                <a:lnTo>
                  <a:pt x="1915493" y="2618957"/>
                </a:lnTo>
                <a:lnTo>
                  <a:pt x="1879378" y="2594536"/>
                </a:lnTo>
                <a:lnTo>
                  <a:pt x="1847850" y="2533637"/>
                </a:lnTo>
                <a:lnTo>
                  <a:pt x="1856098" y="2501566"/>
                </a:lnTo>
                <a:lnTo>
                  <a:pt x="1915493" y="2448328"/>
                </a:lnTo>
                <a:lnTo>
                  <a:pt x="1962244" y="2429461"/>
                </a:lnTo>
                <a:lnTo>
                  <a:pt x="2017433" y="2417297"/>
                </a:lnTo>
                <a:lnTo>
                  <a:pt x="2078863" y="2412987"/>
                </a:lnTo>
                <a:lnTo>
                  <a:pt x="7021820" y="2412987"/>
                </a:lnTo>
                <a:lnTo>
                  <a:pt x="6467474" y="1689100"/>
                </a:lnTo>
                <a:lnTo>
                  <a:pt x="7391400" y="482600"/>
                </a:lnTo>
                <a:close/>
              </a:path>
              <a:path w="7391400" h="2895600">
                <a:moveTo>
                  <a:pt x="7021820" y="2412987"/>
                </a:moveTo>
                <a:lnTo>
                  <a:pt x="5312537" y="2412987"/>
                </a:lnTo>
                <a:lnTo>
                  <a:pt x="5373966" y="2417297"/>
                </a:lnTo>
                <a:lnTo>
                  <a:pt x="5429155" y="2429461"/>
                </a:lnTo>
                <a:lnTo>
                  <a:pt x="5475906" y="2448328"/>
                </a:lnTo>
                <a:lnTo>
                  <a:pt x="5512021" y="2472746"/>
                </a:lnTo>
                <a:lnTo>
                  <a:pt x="5535301" y="2501566"/>
                </a:lnTo>
                <a:lnTo>
                  <a:pt x="5543550" y="2533637"/>
                </a:lnTo>
                <a:lnTo>
                  <a:pt x="5535301" y="2565713"/>
                </a:lnTo>
                <a:lnTo>
                  <a:pt x="5475906" y="2618957"/>
                </a:lnTo>
                <a:lnTo>
                  <a:pt x="5429155" y="2637825"/>
                </a:lnTo>
                <a:lnTo>
                  <a:pt x="5373966" y="2649989"/>
                </a:lnTo>
                <a:lnTo>
                  <a:pt x="5312537" y="2654300"/>
                </a:lnTo>
                <a:lnTo>
                  <a:pt x="4850638" y="2654300"/>
                </a:lnTo>
                <a:lnTo>
                  <a:pt x="4789208" y="2658609"/>
                </a:lnTo>
                <a:lnTo>
                  <a:pt x="4734019" y="2670771"/>
                </a:lnTo>
                <a:lnTo>
                  <a:pt x="4687268" y="2689636"/>
                </a:lnTo>
                <a:lnTo>
                  <a:pt x="4651153" y="2714053"/>
                </a:lnTo>
                <a:lnTo>
                  <a:pt x="4619625" y="2774950"/>
                </a:lnTo>
                <a:lnTo>
                  <a:pt x="4627873" y="2807024"/>
                </a:lnTo>
                <a:lnTo>
                  <a:pt x="4687268" y="2860263"/>
                </a:lnTo>
                <a:lnTo>
                  <a:pt x="4734019" y="2879128"/>
                </a:lnTo>
                <a:lnTo>
                  <a:pt x="4789208" y="2891290"/>
                </a:lnTo>
                <a:lnTo>
                  <a:pt x="4850638" y="2895600"/>
                </a:lnTo>
                <a:lnTo>
                  <a:pt x="7391400" y="2895600"/>
                </a:lnTo>
                <a:lnTo>
                  <a:pt x="7021820" y="2412987"/>
                </a:lnTo>
                <a:close/>
              </a:path>
              <a:path w="7391400" h="2895600">
                <a:moveTo>
                  <a:pt x="5312537" y="0"/>
                </a:moveTo>
                <a:lnTo>
                  <a:pt x="2078863" y="0"/>
                </a:lnTo>
                <a:lnTo>
                  <a:pt x="2017433" y="4306"/>
                </a:lnTo>
                <a:lnTo>
                  <a:pt x="1962244" y="16462"/>
                </a:lnTo>
                <a:lnTo>
                  <a:pt x="1915493" y="35321"/>
                </a:lnTo>
                <a:lnTo>
                  <a:pt x="1879378" y="59737"/>
                </a:lnTo>
                <a:lnTo>
                  <a:pt x="1847850" y="120650"/>
                </a:lnTo>
                <a:lnTo>
                  <a:pt x="1847850" y="482600"/>
                </a:lnTo>
                <a:lnTo>
                  <a:pt x="5543550" y="482600"/>
                </a:lnTo>
                <a:lnTo>
                  <a:pt x="5543550" y="120650"/>
                </a:lnTo>
                <a:lnTo>
                  <a:pt x="5512021" y="59737"/>
                </a:lnTo>
                <a:lnTo>
                  <a:pt x="5475906" y="35321"/>
                </a:lnTo>
                <a:lnTo>
                  <a:pt x="5429155" y="16462"/>
                </a:lnTo>
                <a:lnTo>
                  <a:pt x="5373966" y="4306"/>
                </a:lnTo>
                <a:lnTo>
                  <a:pt x="5312537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82011" y="6223749"/>
            <a:ext cx="3695700" cy="362585"/>
          </a:xfrm>
          <a:custGeom>
            <a:avLst/>
            <a:gdLst/>
            <a:ahLst/>
            <a:cxnLst/>
            <a:rect l="l" t="t" r="r" b="b"/>
            <a:pathLst>
              <a:path w="3695700" h="362584">
                <a:moveTo>
                  <a:pt x="923925" y="0"/>
                </a:moveTo>
                <a:lnTo>
                  <a:pt x="231012" y="0"/>
                </a:lnTo>
                <a:lnTo>
                  <a:pt x="169583" y="4310"/>
                </a:lnTo>
                <a:lnTo>
                  <a:pt x="114394" y="16474"/>
                </a:lnTo>
                <a:lnTo>
                  <a:pt x="67643" y="35340"/>
                </a:lnTo>
                <a:lnTo>
                  <a:pt x="31528" y="59759"/>
                </a:lnTo>
                <a:lnTo>
                  <a:pt x="0" y="120650"/>
                </a:lnTo>
                <a:lnTo>
                  <a:pt x="8248" y="152725"/>
                </a:lnTo>
                <a:lnTo>
                  <a:pt x="67643" y="205970"/>
                </a:lnTo>
                <a:lnTo>
                  <a:pt x="114394" y="224837"/>
                </a:lnTo>
                <a:lnTo>
                  <a:pt x="169583" y="237002"/>
                </a:lnTo>
                <a:lnTo>
                  <a:pt x="231012" y="241312"/>
                </a:lnTo>
                <a:lnTo>
                  <a:pt x="692912" y="241312"/>
                </a:lnTo>
                <a:lnTo>
                  <a:pt x="754341" y="245622"/>
                </a:lnTo>
                <a:lnTo>
                  <a:pt x="809530" y="257784"/>
                </a:lnTo>
                <a:lnTo>
                  <a:pt x="856281" y="276648"/>
                </a:lnTo>
                <a:lnTo>
                  <a:pt x="892396" y="301066"/>
                </a:lnTo>
                <a:lnTo>
                  <a:pt x="923925" y="361962"/>
                </a:lnTo>
                <a:lnTo>
                  <a:pt x="923925" y="0"/>
                </a:lnTo>
                <a:close/>
              </a:path>
              <a:path w="3695700" h="362584">
                <a:moveTo>
                  <a:pt x="3464687" y="0"/>
                </a:moveTo>
                <a:lnTo>
                  <a:pt x="2771775" y="0"/>
                </a:lnTo>
                <a:lnTo>
                  <a:pt x="2771775" y="361962"/>
                </a:lnTo>
                <a:lnTo>
                  <a:pt x="2780023" y="329887"/>
                </a:lnTo>
                <a:lnTo>
                  <a:pt x="2803303" y="301066"/>
                </a:lnTo>
                <a:lnTo>
                  <a:pt x="2839418" y="276648"/>
                </a:lnTo>
                <a:lnTo>
                  <a:pt x="2886169" y="257784"/>
                </a:lnTo>
                <a:lnTo>
                  <a:pt x="2941358" y="245622"/>
                </a:lnTo>
                <a:lnTo>
                  <a:pt x="3002788" y="241312"/>
                </a:lnTo>
                <a:lnTo>
                  <a:pt x="3464687" y="241312"/>
                </a:lnTo>
                <a:lnTo>
                  <a:pt x="3526116" y="237002"/>
                </a:lnTo>
                <a:lnTo>
                  <a:pt x="3581305" y="224837"/>
                </a:lnTo>
                <a:lnTo>
                  <a:pt x="3628056" y="205970"/>
                </a:lnTo>
                <a:lnTo>
                  <a:pt x="3664171" y="181549"/>
                </a:lnTo>
                <a:lnTo>
                  <a:pt x="3695700" y="120650"/>
                </a:lnTo>
                <a:lnTo>
                  <a:pt x="3687451" y="88579"/>
                </a:lnTo>
                <a:lnTo>
                  <a:pt x="3664171" y="59759"/>
                </a:lnTo>
                <a:lnTo>
                  <a:pt x="3628056" y="35340"/>
                </a:lnTo>
                <a:lnTo>
                  <a:pt x="3581305" y="16474"/>
                </a:lnTo>
                <a:lnTo>
                  <a:pt x="3526116" y="4310"/>
                </a:lnTo>
                <a:lnTo>
                  <a:pt x="3464687" y="0"/>
                </a:lnTo>
                <a:close/>
              </a:path>
            </a:pathLst>
          </a:custGeom>
          <a:solidFill>
            <a:srgbClr val="008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4162" y="3810761"/>
            <a:ext cx="7391400" cy="2895600"/>
          </a:xfrm>
          <a:custGeom>
            <a:avLst/>
            <a:gdLst/>
            <a:ahLst/>
            <a:cxnLst/>
            <a:rect l="l" t="t" r="r" b="b"/>
            <a:pathLst>
              <a:path w="7391400" h="2895600">
                <a:moveTo>
                  <a:pt x="0" y="2895600"/>
                </a:moveTo>
                <a:lnTo>
                  <a:pt x="923925" y="1689100"/>
                </a:lnTo>
                <a:lnTo>
                  <a:pt x="0" y="482600"/>
                </a:lnTo>
                <a:lnTo>
                  <a:pt x="1847850" y="482600"/>
                </a:lnTo>
                <a:lnTo>
                  <a:pt x="1847850" y="120650"/>
                </a:lnTo>
                <a:lnTo>
                  <a:pt x="1856098" y="88561"/>
                </a:lnTo>
                <a:lnTo>
                  <a:pt x="1915493" y="35321"/>
                </a:lnTo>
                <a:lnTo>
                  <a:pt x="1962244" y="16462"/>
                </a:lnTo>
                <a:lnTo>
                  <a:pt x="2017433" y="4306"/>
                </a:lnTo>
                <a:lnTo>
                  <a:pt x="2078863" y="0"/>
                </a:lnTo>
                <a:lnTo>
                  <a:pt x="5312537" y="0"/>
                </a:lnTo>
                <a:lnTo>
                  <a:pt x="5373966" y="4306"/>
                </a:lnTo>
                <a:lnTo>
                  <a:pt x="5429155" y="16462"/>
                </a:lnTo>
                <a:lnTo>
                  <a:pt x="5475906" y="35321"/>
                </a:lnTo>
                <a:lnTo>
                  <a:pt x="5512021" y="59737"/>
                </a:lnTo>
                <a:lnTo>
                  <a:pt x="5543550" y="120650"/>
                </a:lnTo>
                <a:lnTo>
                  <a:pt x="5543550" y="482600"/>
                </a:lnTo>
                <a:lnTo>
                  <a:pt x="7391400" y="482600"/>
                </a:lnTo>
                <a:lnTo>
                  <a:pt x="6467474" y="1689100"/>
                </a:lnTo>
                <a:lnTo>
                  <a:pt x="7391400" y="2895600"/>
                </a:lnTo>
                <a:lnTo>
                  <a:pt x="4850638" y="2895600"/>
                </a:lnTo>
                <a:lnTo>
                  <a:pt x="4789208" y="2891290"/>
                </a:lnTo>
                <a:lnTo>
                  <a:pt x="4734019" y="2879128"/>
                </a:lnTo>
                <a:lnTo>
                  <a:pt x="4687268" y="2860263"/>
                </a:lnTo>
                <a:lnTo>
                  <a:pt x="4651153" y="2835846"/>
                </a:lnTo>
                <a:lnTo>
                  <a:pt x="4619625" y="2774950"/>
                </a:lnTo>
                <a:lnTo>
                  <a:pt x="4627873" y="2742875"/>
                </a:lnTo>
                <a:lnTo>
                  <a:pt x="4687268" y="2689636"/>
                </a:lnTo>
                <a:lnTo>
                  <a:pt x="4734019" y="2670771"/>
                </a:lnTo>
                <a:lnTo>
                  <a:pt x="4789208" y="2658609"/>
                </a:lnTo>
                <a:lnTo>
                  <a:pt x="4850638" y="2654300"/>
                </a:lnTo>
                <a:lnTo>
                  <a:pt x="5312537" y="2654300"/>
                </a:lnTo>
                <a:lnTo>
                  <a:pt x="5373966" y="2649989"/>
                </a:lnTo>
                <a:lnTo>
                  <a:pt x="5429155" y="2637825"/>
                </a:lnTo>
                <a:lnTo>
                  <a:pt x="5475906" y="2618957"/>
                </a:lnTo>
                <a:lnTo>
                  <a:pt x="5512021" y="2594536"/>
                </a:lnTo>
                <a:lnTo>
                  <a:pt x="5543550" y="2533637"/>
                </a:lnTo>
                <a:lnTo>
                  <a:pt x="5535301" y="2501566"/>
                </a:lnTo>
                <a:lnTo>
                  <a:pt x="5475906" y="2448328"/>
                </a:lnTo>
                <a:lnTo>
                  <a:pt x="5429155" y="2429461"/>
                </a:lnTo>
                <a:lnTo>
                  <a:pt x="5373966" y="2417297"/>
                </a:lnTo>
                <a:lnTo>
                  <a:pt x="5312537" y="2412987"/>
                </a:lnTo>
                <a:lnTo>
                  <a:pt x="2078863" y="2412987"/>
                </a:lnTo>
                <a:lnTo>
                  <a:pt x="2017433" y="2417297"/>
                </a:lnTo>
                <a:lnTo>
                  <a:pt x="1962244" y="2429461"/>
                </a:lnTo>
                <a:lnTo>
                  <a:pt x="1915493" y="2448328"/>
                </a:lnTo>
                <a:lnTo>
                  <a:pt x="1879378" y="2472746"/>
                </a:lnTo>
                <a:lnTo>
                  <a:pt x="1847850" y="2533637"/>
                </a:lnTo>
                <a:lnTo>
                  <a:pt x="1856098" y="2565713"/>
                </a:lnTo>
                <a:lnTo>
                  <a:pt x="1915493" y="2618957"/>
                </a:lnTo>
                <a:lnTo>
                  <a:pt x="1962244" y="2637825"/>
                </a:lnTo>
                <a:lnTo>
                  <a:pt x="2017433" y="2649989"/>
                </a:lnTo>
                <a:lnTo>
                  <a:pt x="2078863" y="2654300"/>
                </a:lnTo>
                <a:lnTo>
                  <a:pt x="2540762" y="2654300"/>
                </a:lnTo>
                <a:lnTo>
                  <a:pt x="2602191" y="2658609"/>
                </a:lnTo>
                <a:lnTo>
                  <a:pt x="2657380" y="2670771"/>
                </a:lnTo>
                <a:lnTo>
                  <a:pt x="2704131" y="2689636"/>
                </a:lnTo>
                <a:lnTo>
                  <a:pt x="2740246" y="2714053"/>
                </a:lnTo>
                <a:lnTo>
                  <a:pt x="2771775" y="2774950"/>
                </a:lnTo>
                <a:lnTo>
                  <a:pt x="2763526" y="2807024"/>
                </a:lnTo>
                <a:lnTo>
                  <a:pt x="2704131" y="2860263"/>
                </a:lnTo>
                <a:lnTo>
                  <a:pt x="2657380" y="2879128"/>
                </a:lnTo>
                <a:lnTo>
                  <a:pt x="2602191" y="2891290"/>
                </a:lnTo>
                <a:lnTo>
                  <a:pt x="2540762" y="2895600"/>
                </a:lnTo>
                <a:lnTo>
                  <a:pt x="0" y="2895600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05936" y="6223749"/>
            <a:ext cx="0" cy="362585"/>
          </a:xfrm>
          <a:custGeom>
            <a:avLst/>
            <a:gdLst/>
            <a:ahLst/>
            <a:cxnLst/>
            <a:rect l="l" t="t" r="r" b="b"/>
            <a:pathLst>
              <a:path h="362584">
                <a:moveTo>
                  <a:pt x="0" y="0"/>
                </a:moveTo>
                <a:lnTo>
                  <a:pt x="0" y="361962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53786" y="6223749"/>
            <a:ext cx="0" cy="362585"/>
          </a:xfrm>
          <a:custGeom>
            <a:avLst/>
            <a:gdLst/>
            <a:ahLst/>
            <a:cxnLst/>
            <a:rect l="l" t="t" r="r" b="b"/>
            <a:pathLst>
              <a:path h="362584">
                <a:moveTo>
                  <a:pt x="0" y="361962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82011" y="4293361"/>
            <a:ext cx="0" cy="2051050"/>
          </a:xfrm>
          <a:custGeom>
            <a:avLst/>
            <a:gdLst/>
            <a:ahLst/>
            <a:cxnLst/>
            <a:rect l="l" t="t" r="r" b="b"/>
            <a:pathLst>
              <a:path h="2051050">
                <a:moveTo>
                  <a:pt x="0" y="2051037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77711" y="4293361"/>
            <a:ext cx="0" cy="2051050"/>
          </a:xfrm>
          <a:custGeom>
            <a:avLst/>
            <a:gdLst/>
            <a:ahLst/>
            <a:cxnLst/>
            <a:rect l="l" t="t" r="r" b="b"/>
            <a:pathLst>
              <a:path h="2051050">
                <a:moveTo>
                  <a:pt x="0" y="0"/>
                </a:moveTo>
                <a:lnTo>
                  <a:pt x="0" y="2051037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59740" y="3328034"/>
            <a:ext cx="5492115" cy="284480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800" b="1" spc="-5" dirty="0">
                <a:latin typeface="Calibri"/>
                <a:cs typeface="Calibri"/>
              </a:rPr>
              <a:t>RFLP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Analysis</a:t>
            </a:r>
            <a:endParaRPr sz="2800">
              <a:latin typeface="Calibri"/>
              <a:cs typeface="Calibri"/>
            </a:endParaRPr>
          </a:p>
          <a:p>
            <a:pPr marL="2012950" marR="5080">
              <a:lnSpc>
                <a:spcPct val="100000"/>
              </a:lnSpc>
              <a:spcBef>
                <a:spcPts val="240"/>
              </a:spcBef>
            </a:pPr>
            <a:r>
              <a:rPr sz="1900" b="1" spc="-5" dirty="0">
                <a:latin typeface="Calibri"/>
                <a:cs typeface="Calibri"/>
              </a:rPr>
              <a:t>“ A molecular method of genetic  analysis </a:t>
            </a:r>
            <a:r>
              <a:rPr sz="1900" b="1" spc="-10" dirty="0">
                <a:latin typeface="Calibri"/>
                <a:cs typeface="Calibri"/>
              </a:rPr>
              <a:t>that </a:t>
            </a:r>
            <a:r>
              <a:rPr sz="1900" b="1" spc="-5" dirty="0">
                <a:latin typeface="Calibri"/>
                <a:cs typeface="Calibri"/>
              </a:rPr>
              <a:t>allows individuals </a:t>
            </a:r>
            <a:r>
              <a:rPr sz="1900" b="1" spc="-15" dirty="0">
                <a:latin typeface="Calibri"/>
                <a:cs typeface="Calibri"/>
              </a:rPr>
              <a:t>to  </a:t>
            </a:r>
            <a:r>
              <a:rPr sz="1900" b="1" spc="-5" dirty="0">
                <a:latin typeface="Calibri"/>
                <a:cs typeface="Calibri"/>
              </a:rPr>
              <a:t>be identified on the basis of  unique </a:t>
            </a:r>
            <a:r>
              <a:rPr sz="1900" b="1" spc="-15" dirty="0">
                <a:latin typeface="Calibri"/>
                <a:cs typeface="Calibri"/>
              </a:rPr>
              <a:t>patterns </a:t>
            </a:r>
            <a:r>
              <a:rPr sz="1900" b="1" spc="-5" dirty="0">
                <a:latin typeface="Calibri"/>
                <a:cs typeface="Calibri"/>
              </a:rPr>
              <a:t>of </a:t>
            </a:r>
            <a:r>
              <a:rPr sz="1900" b="1" spc="-10" dirty="0">
                <a:latin typeface="Calibri"/>
                <a:cs typeface="Calibri"/>
              </a:rPr>
              <a:t>restriction  </a:t>
            </a:r>
            <a:r>
              <a:rPr sz="1900" b="1" spc="-5" dirty="0">
                <a:latin typeface="Calibri"/>
                <a:cs typeface="Calibri"/>
              </a:rPr>
              <a:t>enzymes </a:t>
            </a:r>
            <a:r>
              <a:rPr sz="1900" b="1" spc="-10" dirty="0">
                <a:latin typeface="Calibri"/>
                <a:cs typeface="Calibri"/>
              </a:rPr>
              <a:t>cutting </a:t>
            </a:r>
            <a:r>
              <a:rPr sz="1900" b="1" spc="-5" dirty="0">
                <a:latin typeface="Calibri"/>
                <a:cs typeface="Calibri"/>
              </a:rPr>
              <a:t>in specific </a:t>
            </a:r>
            <a:r>
              <a:rPr sz="1900" b="1" spc="-10" dirty="0">
                <a:latin typeface="Calibri"/>
                <a:cs typeface="Calibri"/>
              </a:rPr>
              <a:t>regions  </a:t>
            </a:r>
            <a:r>
              <a:rPr sz="1900" b="1" spc="-5" dirty="0">
                <a:latin typeface="Calibri"/>
                <a:cs typeface="Calibri"/>
              </a:rPr>
              <a:t>of DNA. It is an application of  Southern </a:t>
            </a:r>
            <a:r>
              <a:rPr sz="1900" b="1" spc="-10" dirty="0">
                <a:latin typeface="Calibri"/>
                <a:cs typeface="Calibri"/>
              </a:rPr>
              <a:t>Hybridization Procedure.  </a:t>
            </a:r>
            <a:r>
              <a:rPr sz="1900" b="1" spc="-5" dirty="0">
                <a:latin typeface="Calibri"/>
                <a:cs typeface="Calibri"/>
              </a:rPr>
              <a:t>”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57972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6857998"/>
                </a:moveTo>
                <a:lnTo>
                  <a:pt x="0" y="0"/>
                </a:lnTo>
              </a:path>
            </a:pathLst>
          </a:custGeom>
          <a:ln w="9144">
            <a:solidFill>
              <a:srgbClr val="EDEB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4285" y="2541270"/>
            <a:ext cx="2058035" cy="469900"/>
          </a:xfrm>
          <a:custGeom>
            <a:avLst/>
            <a:gdLst/>
            <a:ahLst/>
            <a:cxnLst/>
            <a:rect l="l" t="t" r="r" b="b"/>
            <a:pathLst>
              <a:path w="2058034" h="469900">
                <a:moveTo>
                  <a:pt x="0" y="0"/>
                </a:moveTo>
                <a:lnTo>
                  <a:pt x="0" y="292480"/>
                </a:lnTo>
                <a:lnTo>
                  <a:pt x="2058035" y="292480"/>
                </a:lnTo>
                <a:lnTo>
                  <a:pt x="2058035" y="469518"/>
                </a:lnTo>
              </a:path>
            </a:pathLst>
          </a:custGeom>
          <a:ln w="25908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36698" y="4165853"/>
            <a:ext cx="3211830" cy="1397635"/>
          </a:xfrm>
          <a:custGeom>
            <a:avLst/>
            <a:gdLst/>
            <a:ahLst/>
            <a:cxnLst/>
            <a:rect l="l" t="t" r="r" b="b"/>
            <a:pathLst>
              <a:path w="3211829" h="1397635">
                <a:moveTo>
                  <a:pt x="0" y="0"/>
                </a:moveTo>
                <a:lnTo>
                  <a:pt x="0" y="1220470"/>
                </a:lnTo>
                <a:lnTo>
                  <a:pt x="3211449" y="1220470"/>
                </a:lnTo>
                <a:lnTo>
                  <a:pt x="3211449" y="1397635"/>
                </a:lnTo>
              </a:path>
            </a:pathLst>
          </a:custGeom>
          <a:ln w="25907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61794" y="4165853"/>
            <a:ext cx="375920" cy="1397635"/>
          </a:xfrm>
          <a:custGeom>
            <a:avLst/>
            <a:gdLst/>
            <a:ahLst/>
            <a:cxnLst/>
            <a:rect l="l" t="t" r="r" b="b"/>
            <a:pathLst>
              <a:path w="375919" h="1397635">
                <a:moveTo>
                  <a:pt x="375793" y="0"/>
                </a:moveTo>
                <a:lnTo>
                  <a:pt x="375793" y="1220470"/>
                </a:lnTo>
                <a:lnTo>
                  <a:pt x="0" y="1220470"/>
                </a:lnTo>
                <a:lnTo>
                  <a:pt x="0" y="1397635"/>
                </a:lnTo>
              </a:path>
            </a:pathLst>
          </a:custGeom>
          <a:ln w="25908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36698" y="2541270"/>
            <a:ext cx="2037080" cy="458470"/>
          </a:xfrm>
          <a:custGeom>
            <a:avLst/>
            <a:gdLst/>
            <a:ahLst/>
            <a:cxnLst/>
            <a:rect l="l" t="t" r="r" b="b"/>
            <a:pathLst>
              <a:path w="2037079" h="458469">
                <a:moveTo>
                  <a:pt x="2036572" y="0"/>
                </a:moveTo>
                <a:lnTo>
                  <a:pt x="2036572" y="281177"/>
                </a:lnTo>
                <a:lnTo>
                  <a:pt x="0" y="281177"/>
                </a:lnTo>
                <a:lnTo>
                  <a:pt x="0" y="458215"/>
                </a:lnTo>
              </a:path>
            </a:pathLst>
          </a:custGeom>
          <a:ln w="25908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8561" y="1323594"/>
            <a:ext cx="6250305" cy="1217930"/>
          </a:xfrm>
          <a:custGeom>
            <a:avLst/>
            <a:gdLst/>
            <a:ahLst/>
            <a:cxnLst/>
            <a:rect l="l" t="t" r="r" b="b"/>
            <a:pathLst>
              <a:path w="6250305" h="1217930">
                <a:moveTo>
                  <a:pt x="6128131" y="0"/>
                </a:moveTo>
                <a:lnTo>
                  <a:pt x="121793" y="0"/>
                </a:lnTo>
                <a:lnTo>
                  <a:pt x="74366" y="9564"/>
                </a:lnTo>
                <a:lnTo>
                  <a:pt x="35655" y="35655"/>
                </a:lnTo>
                <a:lnTo>
                  <a:pt x="9564" y="74366"/>
                </a:lnTo>
                <a:lnTo>
                  <a:pt x="0" y="121792"/>
                </a:lnTo>
                <a:lnTo>
                  <a:pt x="0" y="1095882"/>
                </a:lnTo>
                <a:lnTo>
                  <a:pt x="9564" y="1143309"/>
                </a:lnTo>
                <a:lnTo>
                  <a:pt x="35655" y="1182020"/>
                </a:lnTo>
                <a:lnTo>
                  <a:pt x="74366" y="1208111"/>
                </a:lnTo>
                <a:lnTo>
                  <a:pt x="121793" y="1217676"/>
                </a:lnTo>
                <a:lnTo>
                  <a:pt x="6128131" y="1217676"/>
                </a:lnTo>
                <a:lnTo>
                  <a:pt x="6175557" y="1208111"/>
                </a:lnTo>
                <a:lnTo>
                  <a:pt x="6214268" y="1182020"/>
                </a:lnTo>
                <a:lnTo>
                  <a:pt x="6240359" y="1143309"/>
                </a:lnTo>
                <a:lnTo>
                  <a:pt x="6249923" y="1095882"/>
                </a:lnTo>
                <a:lnTo>
                  <a:pt x="6249923" y="121792"/>
                </a:lnTo>
                <a:lnTo>
                  <a:pt x="6240359" y="74366"/>
                </a:lnTo>
                <a:lnTo>
                  <a:pt x="6214268" y="35655"/>
                </a:lnTo>
                <a:lnTo>
                  <a:pt x="6175557" y="9564"/>
                </a:lnTo>
                <a:lnTo>
                  <a:pt x="612813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48561" y="1323594"/>
            <a:ext cx="6250305" cy="1217930"/>
          </a:xfrm>
          <a:custGeom>
            <a:avLst/>
            <a:gdLst/>
            <a:ahLst/>
            <a:cxnLst/>
            <a:rect l="l" t="t" r="r" b="b"/>
            <a:pathLst>
              <a:path w="6250305" h="1217930">
                <a:moveTo>
                  <a:pt x="0" y="121792"/>
                </a:moveTo>
                <a:lnTo>
                  <a:pt x="9564" y="74366"/>
                </a:lnTo>
                <a:lnTo>
                  <a:pt x="35655" y="35655"/>
                </a:lnTo>
                <a:lnTo>
                  <a:pt x="74366" y="9564"/>
                </a:lnTo>
                <a:lnTo>
                  <a:pt x="121793" y="0"/>
                </a:lnTo>
                <a:lnTo>
                  <a:pt x="6128131" y="0"/>
                </a:lnTo>
                <a:lnTo>
                  <a:pt x="6175557" y="9564"/>
                </a:lnTo>
                <a:lnTo>
                  <a:pt x="6214268" y="35655"/>
                </a:lnTo>
                <a:lnTo>
                  <a:pt x="6240359" y="74366"/>
                </a:lnTo>
                <a:lnTo>
                  <a:pt x="6249923" y="121792"/>
                </a:lnTo>
                <a:lnTo>
                  <a:pt x="6249923" y="1095882"/>
                </a:lnTo>
                <a:lnTo>
                  <a:pt x="6240359" y="1143309"/>
                </a:lnTo>
                <a:lnTo>
                  <a:pt x="6214268" y="1182020"/>
                </a:lnTo>
                <a:lnTo>
                  <a:pt x="6175557" y="1208111"/>
                </a:lnTo>
                <a:lnTo>
                  <a:pt x="6128131" y="1217676"/>
                </a:lnTo>
                <a:lnTo>
                  <a:pt x="121793" y="1217676"/>
                </a:lnTo>
                <a:lnTo>
                  <a:pt x="74366" y="1208111"/>
                </a:lnTo>
                <a:lnTo>
                  <a:pt x="35655" y="1182020"/>
                </a:lnTo>
                <a:lnTo>
                  <a:pt x="9564" y="1143309"/>
                </a:lnTo>
                <a:lnTo>
                  <a:pt x="0" y="1095882"/>
                </a:lnTo>
                <a:lnTo>
                  <a:pt x="0" y="12179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0398" y="1524761"/>
            <a:ext cx="6251575" cy="1217930"/>
          </a:xfrm>
          <a:custGeom>
            <a:avLst/>
            <a:gdLst/>
            <a:ahLst/>
            <a:cxnLst/>
            <a:rect l="l" t="t" r="r" b="b"/>
            <a:pathLst>
              <a:path w="6251575" h="1217930">
                <a:moveTo>
                  <a:pt x="6129655" y="0"/>
                </a:moveTo>
                <a:lnTo>
                  <a:pt x="121793" y="0"/>
                </a:lnTo>
                <a:lnTo>
                  <a:pt x="74366" y="9564"/>
                </a:lnTo>
                <a:lnTo>
                  <a:pt x="35655" y="35655"/>
                </a:lnTo>
                <a:lnTo>
                  <a:pt x="9564" y="74366"/>
                </a:lnTo>
                <a:lnTo>
                  <a:pt x="0" y="121792"/>
                </a:lnTo>
                <a:lnTo>
                  <a:pt x="0" y="1095883"/>
                </a:lnTo>
                <a:lnTo>
                  <a:pt x="9564" y="1143309"/>
                </a:lnTo>
                <a:lnTo>
                  <a:pt x="35655" y="1182020"/>
                </a:lnTo>
                <a:lnTo>
                  <a:pt x="74366" y="1208111"/>
                </a:lnTo>
                <a:lnTo>
                  <a:pt x="121793" y="1217676"/>
                </a:lnTo>
                <a:lnTo>
                  <a:pt x="6129655" y="1217676"/>
                </a:lnTo>
                <a:lnTo>
                  <a:pt x="6177081" y="1208111"/>
                </a:lnTo>
                <a:lnTo>
                  <a:pt x="6215792" y="1182020"/>
                </a:lnTo>
                <a:lnTo>
                  <a:pt x="6241883" y="1143309"/>
                </a:lnTo>
                <a:lnTo>
                  <a:pt x="6251448" y="1095883"/>
                </a:lnTo>
                <a:lnTo>
                  <a:pt x="6251448" y="121792"/>
                </a:lnTo>
                <a:lnTo>
                  <a:pt x="6241883" y="74366"/>
                </a:lnTo>
                <a:lnTo>
                  <a:pt x="6215792" y="35655"/>
                </a:lnTo>
                <a:lnTo>
                  <a:pt x="6177081" y="9564"/>
                </a:lnTo>
                <a:lnTo>
                  <a:pt x="6129655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60398" y="1524761"/>
            <a:ext cx="6251575" cy="1217930"/>
          </a:xfrm>
          <a:custGeom>
            <a:avLst/>
            <a:gdLst/>
            <a:ahLst/>
            <a:cxnLst/>
            <a:rect l="l" t="t" r="r" b="b"/>
            <a:pathLst>
              <a:path w="6251575" h="1217930">
                <a:moveTo>
                  <a:pt x="0" y="121792"/>
                </a:moveTo>
                <a:lnTo>
                  <a:pt x="9564" y="74366"/>
                </a:lnTo>
                <a:lnTo>
                  <a:pt x="35655" y="35655"/>
                </a:lnTo>
                <a:lnTo>
                  <a:pt x="74366" y="9564"/>
                </a:lnTo>
                <a:lnTo>
                  <a:pt x="121793" y="0"/>
                </a:lnTo>
                <a:lnTo>
                  <a:pt x="6129655" y="0"/>
                </a:lnTo>
                <a:lnTo>
                  <a:pt x="6177081" y="9564"/>
                </a:lnTo>
                <a:lnTo>
                  <a:pt x="6215792" y="35655"/>
                </a:lnTo>
                <a:lnTo>
                  <a:pt x="6241883" y="74366"/>
                </a:lnTo>
                <a:lnTo>
                  <a:pt x="6251448" y="121792"/>
                </a:lnTo>
                <a:lnTo>
                  <a:pt x="6251448" y="1095883"/>
                </a:lnTo>
                <a:lnTo>
                  <a:pt x="6241883" y="1143309"/>
                </a:lnTo>
                <a:lnTo>
                  <a:pt x="6215792" y="1182020"/>
                </a:lnTo>
                <a:lnTo>
                  <a:pt x="6177081" y="1208111"/>
                </a:lnTo>
                <a:lnTo>
                  <a:pt x="6129655" y="1217676"/>
                </a:lnTo>
                <a:lnTo>
                  <a:pt x="121793" y="1217676"/>
                </a:lnTo>
                <a:lnTo>
                  <a:pt x="74366" y="1208111"/>
                </a:lnTo>
                <a:lnTo>
                  <a:pt x="35655" y="1182020"/>
                </a:lnTo>
                <a:lnTo>
                  <a:pt x="9564" y="1143309"/>
                </a:lnTo>
                <a:lnTo>
                  <a:pt x="0" y="1095883"/>
                </a:lnTo>
                <a:lnTo>
                  <a:pt x="0" y="121792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735072" y="1827402"/>
            <a:ext cx="41065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10" dirty="0">
                <a:latin typeface="Calibri"/>
                <a:cs typeface="Calibri"/>
              </a:rPr>
              <a:t>Classification </a:t>
            </a:r>
            <a:r>
              <a:rPr sz="3200" b="0" dirty="0">
                <a:latin typeface="Calibri"/>
                <a:cs typeface="Calibri"/>
              </a:rPr>
              <a:t>Of </a:t>
            </a:r>
            <a:r>
              <a:rPr sz="3200" b="0" spc="-30" dirty="0">
                <a:latin typeface="Calibri"/>
                <a:cs typeface="Calibri"/>
              </a:rPr>
              <a:t>Markers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84325" y="2999994"/>
            <a:ext cx="2906395" cy="1165860"/>
          </a:xfrm>
          <a:custGeom>
            <a:avLst/>
            <a:gdLst/>
            <a:ahLst/>
            <a:cxnLst/>
            <a:rect l="l" t="t" r="r" b="b"/>
            <a:pathLst>
              <a:path w="2906395" h="1165860">
                <a:moveTo>
                  <a:pt x="2789682" y="0"/>
                </a:moveTo>
                <a:lnTo>
                  <a:pt x="116586" y="0"/>
                </a:lnTo>
                <a:lnTo>
                  <a:pt x="71205" y="9161"/>
                </a:lnTo>
                <a:lnTo>
                  <a:pt x="34147" y="34147"/>
                </a:lnTo>
                <a:lnTo>
                  <a:pt x="9161" y="71205"/>
                </a:lnTo>
                <a:lnTo>
                  <a:pt x="0" y="116585"/>
                </a:lnTo>
                <a:lnTo>
                  <a:pt x="0" y="1049273"/>
                </a:lnTo>
                <a:lnTo>
                  <a:pt x="9161" y="1094654"/>
                </a:lnTo>
                <a:lnTo>
                  <a:pt x="34147" y="1131712"/>
                </a:lnTo>
                <a:lnTo>
                  <a:pt x="71205" y="1156698"/>
                </a:lnTo>
                <a:lnTo>
                  <a:pt x="116586" y="1165859"/>
                </a:lnTo>
                <a:lnTo>
                  <a:pt x="2789682" y="1165859"/>
                </a:lnTo>
                <a:lnTo>
                  <a:pt x="2835062" y="1156698"/>
                </a:lnTo>
                <a:lnTo>
                  <a:pt x="2872120" y="1131712"/>
                </a:lnTo>
                <a:lnTo>
                  <a:pt x="2897106" y="1094654"/>
                </a:lnTo>
                <a:lnTo>
                  <a:pt x="2906268" y="1049273"/>
                </a:lnTo>
                <a:lnTo>
                  <a:pt x="2906268" y="116585"/>
                </a:lnTo>
                <a:lnTo>
                  <a:pt x="2897106" y="71205"/>
                </a:lnTo>
                <a:lnTo>
                  <a:pt x="2872120" y="34147"/>
                </a:lnTo>
                <a:lnTo>
                  <a:pt x="2835062" y="9161"/>
                </a:lnTo>
                <a:lnTo>
                  <a:pt x="278968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4325" y="2999994"/>
            <a:ext cx="2906395" cy="1165860"/>
          </a:xfrm>
          <a:custGeom>
            <a:avLst/>
            <a:gdLst/>
            <a:ahLst/>
            <a:cxnLst/>
            <a:rect l="l" t="t" r="r" b="b"/>
            <a:pathLst>
              <a:path w="2906395" h="1165860">
                <a:moveTo>
                  <a:pt x="0" y="116585"/>
                </a:moveTo>
                <a:lnTo>
                  <a:pt x="9161" y="71205"/>
                </a:lnTo>
                <a:lnTo>
                  <a:pt x="34147" y="34147"/>
                </a:lnTo>
                <a:lnTo>
                  <a:pt x="71205" y="9161"/>
                </a:lnTo>
                <a:lnTo>
                  <a:pt x="116586" y="0"/>
                </a:lnTo>
                <a:lnTo>
                  <a:pt x="2789682" y="0"/>
                </a:lnTo>
                <a:lnTo>
                  <a:pt x="2835062" y="9161"/>
                </a:lnTo>
                <a:lnTo>
                  <a:pt x="2872120" y="34147"/>
                </a:lnTo>
                <a:lnTo>
                  <a:pt x="2897106" y="71205"/>
                </a:lnTo>
                <a:lnTo>
                  <a:pt x="2906268" y="116585"/>
                </a:lnTo>
                <a:lnTo>
                  <a:pt x="2906268" y="1049273"/>
                </a:lnTo>
                <a:lnTo>
                  <a:pt x="2897106" y="1094654"/>
                </a:lnTo>
                <a:lnTo>
                  <a:pt x="2872120" y="1131712"/>
                </a:lnTo>
                <a:lnTo>
                  <a:pt x="2835062" y="1156698"/>
                </a:lnTo>
                <a:lnTo>
                  <a:pt x="2789682" y="1165859"/>
                </a:lnTo>
                <a:lnTo>
                  <a:pt x="116586" y="1165859"/>
                </a:lnTo>
                <a:lnTo>
                  <a:pt x="71205" y="1156698"/>
                </a:lnTo>
                <a:lnTo>
                  <a:pt x="34147" y="1131712"/>
                </a:lnTo>
                <a:lnTo>
                  <a:pt x="9161" y="1094654"/>
                </a:lnTo>
                <a:lnTo>
                  <a:pt x="0" y="1049273"/>
                </a:lnTo>
                <a:lnTo>
                  <a:pt x="0" y="11658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96161" y="3201161"/>
            <a:ext cx="2908300" cy="1165860"/>
          </a:xfrm>
          <a:custGeom>
            <a:avLst/>
            <a:gdLst/>
            <a:ahLst/>
            <a:cxnLst/>
            <a:rect l="l" t="t" r="r" b="b"/>
            <a:pathLst>
              <a:path w="2908300" h="1165860">
                <a:moveTo>
                  <a:pt x="2791205" y="0"/>
                </a:moveTo>
                <a:lnTo>
                  <a:pt x="116585" y="0"/>
                </a:lnTo>
                <a:lnTo>
                  <a:pt x="71205" y="9161"/>
                </a:lnTo>
                <a:lnTo>
                  <a:pt x="34147" y="34147"/>
                </a:lnTo>
                <a:lnTo>
                  <a:pt x="9161" y="71205"/>
                </a:lnTo>
                <a:lnTo>
                  <a:pt x="0" y="116586"/>
                </a:lnTo>
                <a:lnTo>
                  <a:pt x="0" y="1049274"/>
                </a:lnTo>
                <a:lnTo>
                  <a:pt x="9161" y="1094654"/>
                </a:lnTo>
                <a:lnTo>
                  <a:pt x="34147" y="1131712"/>
                </a:lnTo>
                <a:lnTo>
                  <a:pt x="71205" y="1156698"/>
                </a:lnTo>
                <a:lnTo>
                  <a:pt x="116585" y="1165860"/>
                </a:lnTo>
                <a:lnTo>
                  <a:pt x="2791205" y="1165860"/>
                </a:lnTo>
                <a:lnTo>
                  <a:pt x="2836586" y="1156698"/>
                </a:lnTo>
                <a:lnTo>
                  <a:pt x="2873644" y="1131712"/>
                </a:lnTo>
                <a:lnTo>
                  <a:pt x="2898630" y="1094654"/>
                </a:lnTo>
                <a:lnTo>
                  <a:pt x="2907791" y="1049274"/>
                </a:lnTo>
                <a:lnTo>
                  <a:pt x="2907791" y="116586"/>
                </a:lnTo>
                <a:lnTo>
                  <a:pt x="2898630" y="71205"/>
                </a:lnTo>
                <a:lnTo>
                  <a:pt x="2873644" y="34147"/>
                </a:lnTo>
                <a:lnTo>
                  <a:pt x="2836586" y="9161"/>
                </a:lnTo>
                <a:lnTo>
                  <a:pt x="2791205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96161" y="3201161"/>
            <a:ext cx="2908300" cy="1165860"/>
          </a:xfrm>
          <a:custGeom>
            <a:avLst/>
            <a:gdLst/>
            <a:ahLst/>
            <a:cxnLst/>
            <a:rect l="l" t="t" r="r" b="b"/>
            <a:pathLst>
              <a:path w="2908300" h="1165860">
                <a:moveTo>
                  <a:pt x="0" y="116586"/>
                </a:moveTo>
                <a:lnTo>
                  <a:pt x="9161" y="71205"/>
                </a:lnTo>
                <a:lnTo>
                  <a:pt x="34147" y="34147"/>
                </a:lnTo>
                <a:lnTo>
                  <a:pt x="71205" y="9161"/>
                </a:lnTo>
                <a:lnTo>
                  <a:pt x="116585" y="0"/>
                </a:lnTo>
                <a:lnTo>
                  <a:pt x="2791205" y="0"/>
                </a:lnTo>
                <a:lnTo>
                  <a:pt x="2836586" y="9161"/>
                </a:lnTo>
                <a:lnTo>
                  <a:pt x="2873644" y="34147"/>
                </a:lnTo>
                <a:lnTo>
                  <a:pt x="2898630" y="71205"/>
                </a:lnTo>
                <a:lnTo>
                  <a:pt x="2907791" y="116586"/>
                </a:lnTo>
                <a:lnTo>
                  <a:pt x="2907791" y="1049274"/>
                </a:lnTo>
                <a:lnTo>
                  <a:pt x="2898630" y="1094654"/>
                </a:lnTo>
                <a:lnTo>
                  <a:pt x="2873644" y="1131712"/>
                </a:lnTo>
                <a:lnTo>
                  <a:pt x="2836586" y="1156698"/>
                </a:lnTo>
                <a:lnTo>
                  <a:pt x="2791205" y="1165860"/>
                </a:lnTo>
                <a:lnTo>
                  <a:pt x="116585" y="1165860"/>
                </a:lnTo>
                <a:lnTo>
                  <a:pt x="71205" y="1156698"/>
                </a:lnTo>
                <a:lnTo>
                  <a:pt x="34147" y="1131712"/>
                </a:lnTo>
                <a:lnTo>
                  <a:pt x="9161" y="1094654"/>
                </a:lnTo>
                <a:lnTo>
                  <a:pt x="0" y="1049274"/>
                </a:lnTo>
                <a:lnTo>
                  <a:pt x="0" y="116586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69516" y="3533902"/>
            <a:ext cx="255905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alibri"/>
                <a:cs typeface="Calibri"/>
              </a:rPr>
              <a:t>Molecular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Markers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15161" y="5563361"/>
            <a:ext cx="2493645" cy="763905"/>
          </a:xfrm>
          <a:custGeom>
            <a:avLst/>
            <a:gdLst/>
            <a:ahLst/>
            <a:cxnLst/>
            <a:rect l="l" t="t" r="r" b="b"/>
            <a:pathLst>
              <a:path w="2493645" h="763904">
                <a:moveTo>
                  <a:pt x="2416937" y="0"/>
                </a:moveTo>
                <a:lnTo>
                  <a:pt x="76352" y="0"/>
                </a:lnTo>
                <a:lnTo>
                  <a:pt x="46634" y="6000"/>
                </a:lnTo>
                <a:lnTo>
                  <a:pt x="22364" y="22364"/>
                </a:lnTo>
                <a:lnTo>
                  <a:pt x="6000" y="46634"/>
                </a:lnTo>
                <a:lnTo>
                  <a:pt x="0" y="76352"/>
                </a:lnTo>
                <a:lnTo>
                  <a:pt x="0" y="687171"/>
                </a:lnTo>
                <a:lnTo>
                  <a:pt x="6000" y="716889"/>
                </a:lnTo>
                <a:lnTo>
                  <a:pt x="22364" y="741159"/>
                </a:lnTo>
                <a:lnTo>
                  <a:pt x="46634" y="757523"/>
                </a:lnTo>
                <a:lnTo>
                  <a:pt x="76352" y="763524"/>
                </a:lnTo>
                <a:lnTo>
                  <a:pt x="2416937" y="763524"/>
                </a:lnTo>
                <a:lnTo>
                  <a:pt x="2446651" y="757523"/>
                </a:lnTo>
                <a:lnTo>
                  <a:pt x="2470912" y="741159"/>
                </a:lnTo>
                <a:lnTo>
                  <a:pt x="2487267" y="716889"/>
                </a:lnTo>
                <a:lnTo>
                  <a:pt x="2493264" y="687171"/>
                </a:lnTo>
                <a:lnTo>
                  <a:pt x="2493264" y="76352"/>
                </a:lnTo>
                <a:lnTo>
                  <a:pt x="2487267" y="46634"/>
                </a:lnTo>
                <a:lnTo>
                  <a:pt x="2470911" y="22364"/>
                </a:lnTo>
                <a:lnTo>
                  <a:pt x="2446651" y="6000"/>
                </a:lnTo>
                <a:lnTo>
                  <a:pt x="241693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5161" y="5563361"/>
            <a:ext cx="2493645" cy="763905"/>
          </a:xfrm>
          <a:custGeom>
            <a:avLst/>
            <a:gdLst/>
            <a:ahLst/>
            <a:cxnLst/>
            <a:rect l="l" t="t" r="r" b="b"/>
            <a:pathLst>
              <a:path w="2493645" h="763904">
                <a:moveTo>
                  <a:pt x="0" y="76352"/>
                </a:moveTo>
                <a:lnTo>
                  <a:pt x="6000" y="46634"/>
                </a:lnTo>
                <a:lnTo>
                  <a:pt x="22364" y="22364"/>
                </a:lnTo>
                <a:lnTo>
                  <a:pt x="46634" y="6000"/>
                </a:lnTo>
                <a:lnTo>
                  <a:pt x="76352" y="0"/>
                </a:lnTo>
                <a:lnTo>
                  <a:pt x="2416937" y="0"/>
                </a:lnTo>
                <a:lnTo>
                  <a:pt x="2446651" y="6000"/>
                </a:lnTo>
                <a:lnTo>
                  <a:pt x="2470911" y="22364"/>
                </a:lnTo>
                <a:lnTo>
                  <a:pt x="2487267" y="46634"/>
                </a:lnTo>
                <a:lnTo>
                  <a:pt x="2493264" y="76352"/>
                </a:lnTo>
                <a:lnTo>
                  <a:pt x="2493264" y="687171"/>
                </a:lnTo>
                <a:lnTo>
                  <a:pt x="2487267" y="716889"/>
                </a:lnTo>
                <a:lnTo>
                  <a:pt x="2470912" y="741159"/>
                </a:lnTo>
                <a:lnTo>
                  <a:pt x="2446651" y="757523"/>
                </a:lnTo>
                <a:lnTo>
                  <a:pt x="2416937" y="763524"/>
                </a:lnTo>
                <a:lnTo>
                  <a:pt x="76352" y="763524"/>
                </a:lnTo>
                <a:lnTo>
                  <a:pt x="46634" y="757523"/>
                </a:lnTo>
                <a:lnTo>
                  <a:pt x="22364" y="741159"/>
                </a:lnTo>
                <a:lnTo>
                  <a:pt x="6000" y="716889"/>
                </a:lnTo>
                <a:lnTo>
                  <a:pt x="0" y="687171"/>
                </a:lnTo>
                <a:lnTo>
                  <a:pt x="0" y="76352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26997" y="5764529"/>
            <a:ext cx="2493645" cy="765175"/>
          </a:xfrm>
          <a:custGeom>
            <a:avLst/>
            <a:gdLst/>
            <a:ahLst/>
            <a:cxnLst/>
            <a:rect l="l" t="t" r="r" b="b"/>
            <a:pathLst>
              <a:path w="2493645" h="765175">
                <a:moveTo>
                  <a:pt x="2416810" y="0"/>
                </a:moveTo>
                <a:lnTo>
                  <a:pt x="76504" y="0"/>
                </a:lnTo>
                <a:lnTo>
                  <a:pt x="46725" y="6012"/>
                </a:lnTo>
                <a:lnTo>
                  <a:pt x="22407" y="22407"/>
                </a:lnTo>
                <a:lnTo>
                  <a:pt x="6012" y="46725"/>
                </a:lnTo>
                <a:lnTo>
                  <a:pt x="0" y="76504"/>
                </a:lnTo>
                <a:lnTo>
                  <a:pt x="0" y="688543"/>
                </a:lnTo>
                <a:lnTo>
                  <a:pt x="6012" y="718322"/>
                </a:lnTo>
                <a:lnTo>
                  <a:pt x="22407" y="742640"/>
                </a:lnTo>
                <a:lnTo>
                  <a:pt x="46725" y="759035"/>
                </a:lnTo>
                <a:lnTo>
                  <a:pt x="76504" y="765048"/>
                </a:lnTo>
                <a:lnTo>
                  <a:pt x="2416810" y="765048"/>
                </a:lnTo>
                <a:lnTo>
                  <a:pt x="2446543" y="759035"/>
                </a:lnTo>
                <a:lnTo>
                  <a:pt x="2470848" y="742640"/>
                </a:lnTo>
                <a:lnTo>
                  <a:pt x="2487247" y="718322"/>
                </a:lnTo>
                <a:lnTo>
                  <a:pt x="2493264" y="688543"/>
                </a:lnTo>
                <a:lnTo>
                  <a:pt x="2493264" y="76504"/>
                </a:lnTo>
                <a:lnTo>
                  <a:pt x="2487247" y="46725"/>
                </a:lnTo>
                <a:lnTo>
                  <a:pt x="2470848" y="22407"/>
                </a:lnTo>
                <a:lnTo>
                  <a:pt x="2446543" y="6012"/>
                </a:lnTo>
                <a:lnTo>
                  <a:pt x="241681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26997" y="5764529"/>
            <a:ext cx="2493645" cy="765175"/>
          </a:xfrm>
          <a:custGeom>
            <a:avLst/>
            <a:gdLst/>
            <a:ahLst/>
            <a:cxnLst/>
            <a:rect l="l" t="t" r="r" b="b"/>
            <a:pathLst>
              <a:path w="2493645" h="765175">
                <a:moveTo>
                  <a:pt x="0" y="76504"/>
                </a:moveTo>
                <a:lnTo>
                  <a:pt x="6012" y="46725"/>
                </a:lnTo>
                <a:lnTo>
                  <a:pt x="22407" y="22407"/>
                </a:lnTo>
                <a:lnTo>
                  <a:pt x="46725" y="6012"/>
                </a:lnTo>
                <a:lnTo>
                  <a:pt x="76504" y="0"/>
                </a:lnTo>
                <a:lnTo>
                  <a:pt x="2416810" y="0"/>
                </a:lnTo>
                <a:lnTo>
                  <a:pt x="2446543" y="6012"/>
                </a:lnTo>
                <a:lnTo>
                  <a:pt x="2470848" y="22407"/>
                </a:lnTo>
                <a:lnTo>
                  <a:pt x="2487247" y="46725"/>
                </a:lnTo>
                <a:lnTo>
                  <a:pt x="2493264" y="76504"/>
                </a:lnTo>
                <a:lnTo>
                  <a:pt x="2493264" y="688543"/>
                </a:lnTo>
                <a:lnTo>
                  <a:pt x="2487247" y="718322"/>
                </a:lnTo>
                <a:lnTo>
                  <a:pt x="2470848" y="742640"/>
                </a:lnTo>
                <a:lnTo>
                  <a:pt x="2446543" y="759035"/>
                </a:lnTo>
                <a:lnTo>
                  <a:pt x="2416810" y="765048"/>
                </a:lnTo>
                <a:lnTo>
                  <a:pt x="76504" y="765048"/>
                </a:lnTo>
                <a:lnTo>
                  <a:pt x="46725" y="759035"/>
                </a:lnTo>
                <a:lnTo>
                  <a:pt x="22407" y="742640"/>
                </a:lnTo>
                <a:lnTo>
                  <a:pt x="6012" y="718322"/>
                </a:lnTo>
                <a:lnTo>
                  <a:pt x="0" y="688543"/>
                </a:lnTo>
                <a:lnTo>
                  <a:pt x="0" y="76504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677670" y="5780328"/>
            <a:ext cx="1391285" cy="668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535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Biochemical</a:t>
            </a:r>
            <a:endParaRPr sz="2200" dirty="0">
              <a:latin typeface="Calibri"/>
              <a:cs typeface="Calibri"/>
            </a:endParaRPr>
          </a:p>
          <a:p>
            <a:pPr algn="ctr">
              <a:lnSpc>
                <a:spcPts val="2535"/>
              </a:lnSpc>
            </a:pPr>
            <a:r>
              <a:rPr sz="2200" spc="-20" dirty="0">
                <a:latin typeface="Calibri"/>
                <a:cs typeface="Calibri"/>
              </a:rPr>
              <a:t>Markers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496561" y="5563361"/>
            <a:ext cx="2504440" cy="721360"/>
          </a:xfrm>
          <a:custGeom>
            <a:avLst/>
            <a:gdLst/>
            <a:ahLst/>
            <a:cxnLst/>
            <a:rect l="l" t="t" r="r" b="b"/>
            <a:pathLst>
              <a:path w="2504440" h="721360">
                <a:moveTo>
                  <a:pt x="2431795" y="0"/>
                </a:moveTo>
                <a:lnTo>
                  <a:pt x="72136" y="0"/>
                </a:lnTo>
                <a:lnTo>
                  <a:pt x="44041" y="5664"/>
                </a:lnTo>
                <a:lnTo>
                  <a:pt x="21113" y="21112"/>
                </a:lnTo>
                <a:lnTo>
                  <a:pt x="5663" y="44025"/>
                </a:lnTo>
                <a:lnTo>
                  <a:pt x="0" y="72085"/>
                </a:lnTo>
                <a:lnTo>
                  <a:pt x="0" y="648766"/>
                </a:lnTo>
                <a:lnTo>
                  <a:pt x="5663" y="676826"/>
                </a:lnTo>
                <a:lnTo>
                  <a:pt x="21113" y="699739"/>
                </a:lnTo>
                <a:lnTo>
                  <a:pt x="44041" y="715187"/>
                </a:lnTo>
                <a:lnTo>
                  <a:pt x="72136" y="720852"/>
                </a:lnTo>
                <a:lnTo>
                  <a:pt x="2431795" y="720852"/>
                </a:lnTo>
                <a:lnTo>
                  <a:pt x="2459890" y="715187"/>
                </a:lnTo>
                <a:lnTo>
                  <a:pt x="2482818" y="699739"/>
                </a:lnTo>
                <a:lnTo>
                  <a:pt x="2498268" y="676826"/>
                </a:lnTo>
                <a:lnTo>
                  <a:pt x="2503932" y="648766"/>
                </a:lnTo>
                <a:lnTo>
                  <a:pt x="2503932" y="72085"/>
                </a:lnTo>
                <a:lnTo>
                  <a:pt x="2498268" y="44025"/>
                </a:lnTo>
                <a:lnTo>
                  <a:pt x="2482818" y="21112"/>
                </a:lnTo>
                <a:lnTo>
                  <a:pt x="2459890" y="5664"/>
                </a:lnTo>
                <a:lnTo>
                  <a:pt x="243179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96561" y="5563361"/>
            <a:ext cx="2504440" cy="721360"/>
          </a:xfrm>
          <a:custGeom>
            <a:avLst/>
            <a:gdLst/>
            <a:ahLst/>
            <a:cxnLst/>
            <a:rect l="l" t="t" r="r" b="b"/>
            <a:pathLst>
              <a:path w="2504440" h="721360">
                <a:moveTo>
                  <a:pt x="0" y="72085"/>
                </a:moveTo>
                <a:lnTo>
                  <a:pt x="5663" y="44025"/>
                </a:lnTo>
                <a:lnTo>
                  <a:pt x="21113" y="21112"/>
                </a:lnTo>
                <a:lnTo>
                  <a:pt x="44041" y="5664"/>
                </a:lnTo>
                <a:lnTo>
                  <a:pt x="72136" y="0"/>
                </a:lnTo>
                <a:lnTo>
                  <a:pt x="2431795" y="0"/>
                </a:lnTo>
                <a:lnTo>
                  <a:pt x="2459890" y="5664"/>
                </a:lnTo>
                <a:lnTo>
                  <a:pt x="2482818" y="21112"/>
                </a:lnTo>
                <a:lnTo>
                  <a:pt x="2498268" y="44025"/>
                </a:lnTo>
                <a:lnTo>
                  <a:pt x="2503932" y="72085"/>
                </a:lnTo>
                <a:lnTo>
                  <a:pt x="2503932" y="648766"/>
                </a:lnTo>
                <a:lnTo>
                  <a:pt x="2498268" y="676826"/>
                </a:lnTo>
                <a:lnTo>
                  <a:pt x="2482818" y="699739"/>
                </a:lnTo>
                <a:lnTo>
                  <a:pt x="2459890" y="715187"/>
                </a:lnTo>
                <a:lnTo>
                  <a:pt x="2431795" y="720852"/>
                </a:lnTo>
                <a:lnTo>
                  <a:pt x="72136" y="720852"/>
                </a:lnTo>
                <a:lnTo>
                  <a:pt x="44041" y="715187"/>
                </a:lnTo>
                <a:lnTo>
                  <a:pt x="21113" y="699739"/>
                </a:lnTo>
                <a:lnTo>
                  <a:pt x="5663" y="676826"/>
                </a:lnTo>
                <a:lnTo>
                  <a:pt x="0" y="648766"/>
                </a:lnTo>
                <a:lnTo>
                  <a:pt x="0" y="7208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08397" y="5764529"/>
            <a:ext cx="2505710" cy="721360"/>
          </a:xfrm>
          <a:custGeom>
            <a:avLst/>
            <a:gdLst/>
            <a:ahLst/>
            <a:cxnLst/>
            <a:rect l="l" t="t" r="r" b="b"/>
            <a:pathLst>
              <a:path w="2505709" h="721360">
                <a:moveTo>
                  <a:pt x="2433320" y="0"/>
                </a:moveTo>
                <a:lnTo>
                  <a:pt x="72136" y="0"/>
                </a:lnTo>
                <a:lnTo>
                  <a:pt x="44041" y="5664"/>
                </a:lnTo>
                <a:lnTo>
                  <a:pt x="21113" y="21112"/>
                </a:lnTo>
                <a:lnTo>
                  <a:pt x="5663" y="44025"/>
                </a:lnTo>
                <a:lnTo>
                  <a:pt x="0" y="72085"/>
                </a:lnTo>
                <a:lnTo>
                  <a:pt x="0" y="648766"/>
                </a:lnTo>
                <a:lnTo>
                  <a:pt x="5663" y="676826"/>
                </a:lnTo>
                <a:lnTo>
                  <a:pt x="21113" y="699739"/>
                </a:lnTo>
                <a:lnTo>
                  <a:pt x="44041" y="715187"/>
                </a:lnTo>
                <a:lnTo>
                  <a:pt x="72136" y="720852"/>
                </a:lnTo>
                <a:lnTo>
                  <a:pt x="2433320" y="720852"/>
                </a:lnTo>
                <a:lnTo>
                  <a:pt x="2461414" y="715187"/>
                </a:lnTo>
                <a:lnTo>
                  <a:pt x="2484342" y="699739"/>
                </a:lnTo>
                <a:lnTo>
                  <a:pt x="2499792" y="676826"/>
                </a:lnTo>
                <a:lnTo>
                  <a:pt x="2505455" y="648766"/>
                </a:lnTo>
                <a:lnTo>
                  <a:pt x="2505455" y="72085"/>
                </a:lnTo>
                <a:lnTo>
                  <a:pt x="2499792" y="44025"/>
                </a:lnTo>
                <a:lnTo>
                  <a:pt x="2484342" y="21112"/>
                </a:lnTo>
                <a:lnTo>
                  <a:pt x="2461414" y="5664"/>
                </a:lnTo>
                <a:lnTo>
                  <a:pt x="2433320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08397" y="5764529"/>
            <a:ext cx="2505710" cy="721360"/>
          </a:xfrm>
          <a:custGeom>
            <a:avLst/>
            <a:gdLst/>
            <a:ahLst/>
            <a:cxnLst/>
            <a:rect l="l" t="t" r="r" b="b"/>
            <a:pathLst>
              <a:path w="2505709" h="721360">
                <a:moveTo>
                  <a:pt x="0" y="72085"/>
                </a:moveTo>
                <a:lnTo>
                  <a:pt x="5663" y="44025"/>
                </a:lnTo>
                <a:lnTo>
                  <a:pt x="21113" y="21112"/>
                </a:lnTo>
                <a:lnTo>
                  <a:pt x="44041" y="5664"/>
                </a:lnTo>
                <a:lnTo>
                  <a:pt x="72136" y="0"/>
                </a:lnTo>
                <a:lnTo>
                  <a:pt x="2433320" y="0"/>
                </a:lnTo>
                <a:lnTo>
                  <a:pt x="2461414" y="5664"/>
                </a:lnTo>
                <a:lnTo>
                  <a:pt x="2484342" y="21112"/>
                </a:lnTo>
                <a:lnTo>
                  <a:pt x="2499792" y="44025"/>
                </a:lnTo>
                <a:lnTo>
                  <a:pt x="2505455" y="72085"/>
                </a:lnTo>
                <a:lnTo>
                  <a:pt x="2505455" y="648766"/>
                </a:lnTo>
                <a:lnTo>
                  <a:pt x="2499792" y="676826"/>
                </a:lnTo>
                <a:lnTo>
                  <a:pt x="2484342" y="699739"/>
                </a:lnTo>
                <a:lnTo>
                  <a:pt x="2461414" y="715187"/>
                </a:lnTo>
                <a:lnTo>
                  <a:pt x="2433320" y="720852"/>
                </a:lnTo>
                <a:lnTo>
                  <a:pt x="72136" y="720852"/>
                </a:lnTo>
                <a:lnTo>
                  <a:pt x="44041" y="715187"/>
                </a:lnTo>
                <a:lnTo>
                  <a:pt x="21113" y="699739"/>
                </a:lnTo>
                <a:lnTo>
                  <a:pt x="5663" y="676826"/>
                </a:lnTo>
                <a:lnTo>
                  <a:pt x="0" y="648766"/>
                </a:lnTo>
                <a:lnTo>
                  <a:pt x="0" y="72085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303265" y="5750153"/>
            <a:ext cx="1313815" cy="683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585"/>
              </a:lnSpc>
              <a:spcBef>
                <a:spcPts val="105"/>
              </a:spcBef>
            </a:pPr>
            <a:r>
              <a:rPr sz="2250" dirty="0">
                <a:latin typeface="Calibri"/>
                <a:cs typeface="Calibri"/>
              </a:rPr>
              <a:t>DNA</a:t>
            </a:r>
            <a:r>
              <a:rPr sz="2250" spc="-90" dirty="0">
                <a:latin typeface="Calibri"/>
                <a:cs typeface="Calibri"/>
              </a:rPr>
              <a:t> </a:t>
            </a:r>
            <a:r>
              <a:rPr sz="2250" dirty="0">
                <a:latin typeface="Calibri"/>
                <a:cs typeface="Calibri"/>
              </a:rPr>
              <a:t>Based</a:t>
            </a:r>
            <a:endParaRPr sz="2250">
              <a:latin typeface="Calibri"/>
              <a:cs typeface="Calibri"/>
            </a:endParaRPr>
          </a:p>
          <a:p>
            <a:pPr marL="1905" algn="ctr">
              <a:lnSpc>
                <a:spcPts val="2585"/>
              </a:lnSpc>
            </a:pPr>
            <a:r>
              <a:rPr sz="2250" spc="-15" dirty="0">
                <a:latin typeface="Calibri"/>
                <a:cs typeface="Calibri"/>
              </a:rPr>
              <a:t>Markers</a:t>
            </a:r>
            <a:endParaRPr sz="225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275326" y="3010661"/>
            <a:ext cx="2714625" cy="1065530"/>
          </a:xfrm>
          <a:custGeom>
            <a:avLst/>
            <a:gdLst/>
            <a:ahLst/>
            <a:cxnLst/>
            <a:rect l="l" t="t" r="r" b="b"/>
            <a:pathLst>
              <a:path w="2714625" h="1065529">
                <a:moveTo>
                  <a:pt x="2607691" y="0"/>
                </a:moveTo>
                <a:lnTo>
                  <a:pt x="106552" y="0"/>
                </a:lnTo>
                <a:lnTo>
                  <a:pt x="65097" y="8380"/>
                </a:lnTo>
                <a:lnTo>
                  <a:pt x="31226" y="31226"/>
                </a:lnTo>
                <a:lnTo>
                  <a:pt x="8380" y="65097"/>
                </a:lnTo>
                <a:lnTo>
                  <a:pt x="0" y="106552"/>
                </a:lnTo>
                <a:lnTo>
                  <a:pt x="0" y="958723"/>
                </a:lnTo>
                <a:lnTo>
                  <a:pt x="8380" y="1000178"/>
                </a:lnTo>
                <a:lnTo>
                  <a:pt x="31226" y="1034049"/>
                </a:lnTo>
                <a:lnTo>
                  <a:pt x="65097" y="1056895"/>
                </a:lnTo>
                <a:lnTo>
                  <a:pt x="106552" y="1065276"/>
                </a:lnTo>
                <a:lnTo>
                  <a:pt x="2607691" y="1065276"/>
                </a:lnTo>
                <a:lnTo>
                  <a:pt x="2649146" y="1056895"/>
                </a:lnTo>
                <a:lnTo>
                  <a:pt x="2683017" y="1034049"/>
                </a:lnTo>
                <a:lnTo>
                  <a:pt x="2705863" y="1000178"/>
                </a:lnTo>
                <a:lnTo>
                  <a:pt x="2714244" y="958723"/>
                </a:lnTo>
                <a:lnTo>
                  <a:pt x="2714244" y="106552"/>
                </a:lnTo>
                <a:lnTo>
                  <a:pt x="2705863" y="65097"/>
                </a:lnTo>
                <a:lnTo>
                  <a:pt x="2683017" y="31226"/>
                </a:lnTo>
                <a:lnTo>
                  <a:pt x="2649146" y="8380"/>
                </a:lnTo>
                <a:lnTo>
                  <a:pt x="260769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75326" y="3010661"/>
            <a:ext cx="2714625" cy="1065530"/>
          </a:xfrm>
          <a:custGeom>
            <a:avLst/>
            <a:gdLst/>
            <a:ahLst/>
            <a:cxnLst/>
            <a:rect l="l" t="t" r="r" b="b"/>
            <a:pathLst>
              <a:path w="2714625" h="1065529">
                <a:moveTo>
                  <a:pt x="0" y="106552"/>
                </a:moveTo>
                <a:lnTo>
                  <a:pt x="8380" y="65097"/>
                </a:lnTo>
                <a:lnTo>
                  <a:pt x="31226" y="31226"/>
                </a:lnTo>
                <a:lnTo>
                  <a:pt x="65097" y="8380"/>
                </a:lnTo>
                <a:lnTo>
                  <a:pt x="106552" y="0"/>
                </a:lnTo>
                <a:lnTo>
                  <a:pt x="2607691" y="0"/>
                </a:lnTo>
                <a:lnTo>
                  <a:pt x="2649146" y="8380"/>
                </a:lnTo>
                <a:lnTo>
                  <a:pt x="2683017" y="31226"/>
                </a:lnTo>
                <a:lnTo>
                  <a:pt x="2705863" y="65097"/>
                </a:lnTo>
                <a:lnTo>
                  <a:pt x="2714244" y="106552"/>
                </a:lnTo>
                <a:lnTo>
                  <a:pt x="2714244" y="958723"/>
                </a:lnTo>
                <a:lnTo>
                  <a:pt x="2705863" y="1000178"/>
                </a:lnTo>
                <a:lnTo>
                  <a:pt x="2683017" y="1034049"/>
                </a:lnTo>
                <a:lnTo>
                  <a:pt x="2649146" y="1056895"/>
                </a:lnTo>
                <a:lnTo>
                  <a:pt x="2607691" y="1065276"/>
                </a:lnTo>
                <a:lnTo>
                  <a:pt x="106552" y="1065276"/>
                </a:lnTo>
                <a:lnTo>
                  <a:pt x="65097" y="1056895"/>
                </a:lnTo>
                <a:lnTo>
                  <a:pt x="31226" y="1034049"/>
                </a:lnTo>
                <a:lnTo>
                  <a:pt x="8380" y="1000178"/>
                </a:lnTo>
                <a:lnTo>
                  <a:pt x="0" y="958723"/>
                </a:lnTo>
                <a:lnTo>
                  <a:pt x="0" y="10655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87161" y="3211829"/>
            <a:ext cx="2714625" cy="1065530"/>
          </a:xfrm>
          <a:custGeom>
            <a:avLst/>
            <a:gdLst/>
            <a:ahLst/>
            <a:cxnLst/>
            <a:rect l="l" t="t" r="r" b="b"/>
            <a:pathLst>
              <a:path w="2714625" h="1065529">
                <a:moveTo>
                  <a:pt x="2607691" y="0"/>
                </a:moveTo>
                <a:lnTo>
                  <a:pt x="106552" y="0"/>
                </a:lnTo>
                <a:lnTo>
                  <a:pt x="65097" y="8380"/>
                </a:lnTo>
                <a:lnTo>
                  <a:pt x="31226" y="31226"/>
                </a:lnTo>
                <a:lnTo>
                  <a:pt x="8380" y="65097"/>
                </a:lnTo>
                <a:lnTo>
                  <a:pt x="0" y="106553"/>
                </a:lnTo>
                <a:lnTo>
                  <a:pt x="0" y="958723"/>
                </a:lnTo>
                <a:lnTo>
                  <a:pt x="8380" y="1000178"/>
                </a:lnTo>
                <a:lnTo>
                  <a:pt x="31226" y="1034049"/>
                </a:lnTo>
                <a:lnTo>
                  <a:pt x="65097" y="1056895"/>
                </a:lnTo>
                <a:lnTo>
                  <a:pt x="106552" y="1065276"/>
                </a:lnTo>
                <a:lnTo>
                  <a:pt x="2607691" y="1065276"/>
                </a:lnTo>
                <a:lnTo>
                  <a:pt x="2649146" y="1056895"/>
                </a:lnTo>
                <a:lnTo>
                  <a:pt x="2683017" y="1034049"/>
                </a:lnTo>
                <a:lnTo>
                  <a:pt x="2705863" y="1000178"/>
                </a:lnTo>
                <a:lnTo>
                  <a:pt x="2714243" y="958723"/>
                </a:lnTo>
                <a:lnTo>
                  <a:pt x="2714243" y="106553"/>
                </a:lnTo>
                <a:lnTo>
                  <a:pt x="2705863" y="65097"/>
                </a:lnTo>
                <a:lnTo>
                  <a:pt x="2683017" y="31226"/>
                </a:lnTo>
                <a:lnTo>
                  <a:pt x="2649146" y="8380"/>
                </a:lnTo>
                <a:lnTo>
                  <a:pt x="2607691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487161" y="3211829"/>
            <a:ext cx="2714625" cy="1065530"/>
          </a:xfrm>
          <a:custGeom>
            <a:avLst/>
            <a:gdLst/>
            <a:ahLst/>
            <a:cxnLst/>
            <a:rect l="l" t="t" r="r" b="b"/>
            <a:pathLst>
              <a:path w="2714625" h="1065529">
                <a:moveTo>
                  <a:pt x="0" y="106553"/>
                </a:moveTo>
                <a:lnTo>
                  <a:pt x="8380" y="65097"/>
                </a:lnTo>
                <a:lnTo>
                  <a:pt x="31226" y="31226"/>
                </a:lnTo>
                <a:lnTo>
                  <a:pt x="65097" y="8380"/>
                </a:lnTo>
                <a:lnTo>
                  <a:pt x="106552" y="0"/>
                </a:lnTo>
                <a:lnTo>
                  <a:pt x="2607691" y="0"/>
                </a:lnTo>
                <a:lnTo>
                  <a:pt x="2649146" y="8380"/>
                </a:lnTo>
                <a:lnTo>
                  <a:pt x="2683017" y="31226"/>
                </a:lnTo>
                <a:lnTo>
                  <a:pt x="2705863" y="65097"/>
                </a:lnTo>
                <a:lnTo>
                  <a:pt x="2714243" y="106553"/>
                </a:lnTo>
                <a:lnTo>
                  <a:pt x="2714243" y="958723"/>
                </a:lnTo>
                <a:lnTo>
                  <a:pt x="2705863" y="1000178"/>
                </a:lnTo>
                <a:lnTo>
                  <a:pt x="2683017" y="1034049"/>
                </a:lnTo>
                <a:lnTo>
                  <a:pt x="2649146" y="1056895"/>
                </a:lnTo>
                <a:lnTo>
                  <a:pt x="2607691" y="1065276"/>
                </a:lnTo>
                <a:lnTo>
                  <a:pt x="106552" y="1065276"/>
                </a:lnTo>
                <a:lnTo>
                  <a:pt x="65097" y="1056895"/>
                </a:lnTo>
                <a:lnTo>
                  <a:pt x="31226" y="1034049"/>
                </a:lnTo>
                <a:lnTo>
                  <a:pt x="8380" y="1000178"/>
                </a:lnTo>
                <a:lnTo>
                  <a:pt x="0" y="958723"/>
                </a:lnTo>
                <a:lnTo>
                  <a:pt x="0" y="106553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500115" y="3313302"/>
            <a:ext cx="2688590" cy="78549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792480" marR="362585" indent="-422909">
              <a:lnSpc>
                <a:spcPts val="2860"/>
              </a:lnSpc>
              <a:spcBef>
                <a:spcPts val="415"/>
              </a:spcBef>
            </a:pPr>
            <a:r>
              <a:rPr sz="2600" dirty="0">
                <a:latin typeface="Calibri"/>
                <a:cs typeface="Calibri"/>
              </a:rPr>
              <a:t>Morphologi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spc="-5" dirty="0">
                <a:latin typeface="Calibri"/>
                <a:cs typeface="Calibri"/>
              </a:rPr>
              <a:t>al  </a:t>
            </a:r>
            <a:r>
              <a:rPr sz="2600" spc="-20" dirty="0">
                <a:latin typeface="Calibri"/>
                <a:cs typeface="Calibri"/>
              </a:rPr>
              <a:t>Markers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9740" y="13207"/>
            <a:ext cx="73640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latin typeface="Calibri"/>
                <a:cs typeface="Calibri"/>
              </a:rPr>
              <a:t>Marker </a:t>
            </a:r>
            <a:r>
              <a:rPr sz="2400" b="1" dirty="0">
                <a:latin typeface="Calibri"/>
                <a:cs typeface="Calibri"/>
              </a:rPr>
              <a:t>is </a:t>
            </a:r>
            <a:r>
              <a:rPr sz="2400" b="1" spc="-10" dirty="0">
                <a:latin typeface="Calibri"/>
                <a:cs typeface="Calibri"/>
              </a:rPr>
              <a:t>generally defined </a:t>
            </a:r>
            <a:r>
              <a:rPr sz="2400" b="1" dirty="0">
                <a:latin typeface="Calibri"/>
                <a:cs typeface="Calibri"/>
              </a:rPr>
              <a:t>as an object used </a:t>
            </a:r>
            <a:r>
              <a:rPr sz="2400" b="1" spc="-15" dirty="0">
                <a:latin typeface="Calibri"/>
                <a:cs typeface="Calibri"/>
              </a:rPr>
              <a:t>to </a:t>
            </a:r>
            <a:r>
              <a:rPr sz="2400" b="1" spc="-10" dirty="0">
                <a:latin typeface="Calibri"/>
                <a:cs typeface="Calibri"/>
              </a:rPr>
              <a:t>indicate </a:t>
            </a:r>
            <a:r>
              <a:rPr sz="2400" b="1" dirty="0">
                <a:latin typeface="Calibri"/>
                <a:cs typeface="Calibri"/>
              </a:rPr>
              <a:t>a  </a:t>
            </a:r>
            <a:r>
              <a:rPr sz="2400" b="1" spc="-5" dirty="0">
                <a:latin typeface="Calibri"/>
                <a:cs typeface="Calibri"/>
              </a:rPr>
              <a:t>position, place, 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-15" dirty="0">
                <a:latin typeface="Calibri"/>
                <a:cs typeface="Calibri"/>
              </a:rPr>
              <a:t> route.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320751"/>
            <a:ext cx="7263130" cy="48378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Advantages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of RFLP-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10" dirty="0">
                <a:latin typeface="Calibri"/>
                <a:cs typeface="Calibri"/>
              </a:rPr>
              <a:t>They are </a:t>
            </a:r>
            <a:r>
              <a:rPr sz="2800" b="1" spc="-5" dirty="0" smtClean="0">
                <a:latin typeface="Calibri"/>
                <a:cs typeface="Calibri"/>
              </a:rPr>
              <a:t>co-dominant</a:t>
            </a:r>
            <a:r>
              <a:rPr sz="2800" b="1" spc="-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355600" marR="551815" indent="-342900">
              <a:lnSpc>
                <a:spcPct val="100000"/>
              </a:lnSpc>
              <a:spcBef>
                <a:spcPts val="480"/>
              </a:spcBef>
              <a:buFont typeface="Wingdings"/>
              <a:buChar char=""/>
              <a:tabLst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Measure variation </a:t>
            </a:r>
            <a:r>
              <a:rPr sz="2800" b="1" spc="-15" dirty="0">
                <a:latin typeface="Calibri"/>
                <a:cs typeface="Calibri"/>
              </a:rPr>
              <a:t>at </a:t>
            </a:r>
            <a:r>
              <a:rPr sz="2800" b="1" dirty="0">
                <a:latin typeface="Calibri"/>
                <a:cs typeface="Calibri"/>
              </a:rPr>
              <a:t>the </a:t>
            </a:r>
            <a:r>
              <a:rPr sz="2800" b="1" spc="-10" dirty="0">
                <a:latin typeface="Calibri"/>
                <a:cs typeface="Calibri"/>
              </a:rPr>
              <a:t>level </a:t>
            </a:r>
            <a:r>
              <a:rPr sz="2800" b="1" dirty="0">
                <a:latin typeface="Calibri"/>
                <a:cs typeface="Calibri"/>
              </a:rPr>
              <a:t>of </a:t>
            </a:r>
            <a:r>
              <a:rPr sz="2800" b="1" spc="-5" dirty="0">
                <a:latin typeface="Calibri"/>
                <a:cs typeface="Calibri"/>
              </a:rPr>
              <a:t>DNA </a:t>
            </a:r>
            <a:r>
              <a:rPr sz="2800" b="1" dirty="0">
                <a:latin typeface="Calibri"/>
                <a:cs typeface="Calibri"/>
              </a:rPr>
              <a:t>sequence, not </a:t>
            </a:r>
            <a:r>
              <a:rPr sz="2800" b="1" spc="-10" dirty="0">
                <a:latin typeface="Calibri"/>
                <a:cs typeface="Calibri"/>
              </a:rPr>
              <a:t>protein  </a:t>
            </a:r>
            <a:r>
              <a:rPr sz="2800" b="1" spc="-5" dirty="0">
                <a:latin typeface="Calibri"/>
                <a:cs typeface="Calibri"/>
              </a:rPr>
              <a:t>sequence.</a:t>
            </a:r>
            <a:endParaRPr sz="2800" dirty="0">
              <a:latin typeface="Calibri"/>
              <a:cs typeface="Calibri"/>
            </a:endParaRPr>
          </a:p>
          <a:p>
            <a:pPr marL="355600" marR="751205" indent="-342900">
              <a:lnSpc>
                <a:spcPct val="100000"/>
              </a:lnSpc>
              <a:spcBef>
                <a:spcPts val="480"/>
              </a:spcBef>
              <a:buFont typeface="Wingdings"/>
              <a:buChar char=""/>
              <a:tabLst>
                <a:tab pos="355600" algn="l"/>
              </a:tabLst>
            </a:pPr>
            <a:r>
              <a:rPr sz="2800" b="1" dirty="0">
                <a:latin typeface="Calibri"/>
                <a:cs typeface="Calibri"/>
              </a:rPr>
              <a:t>RFLP loci </a:t>
            </a:r>
            <a:r>
              <a:rPr sz="2800" b="1" spc="-10" dirty="0">
                <a:latin typeface="Calibri"/>
                <a:cs typeface="Calibri"/>
              </a:rPr>
              <a:t>are very </a:t>
            </a:r>
            <a:r>
              <a:rPr sz="2800" b="1" spc="-15" dirty="0">
                <a:latin typeface="Calibri"/>
                <a:cs typeface="Calibri"/>
              </a:rPr>
              <a:t>large </a:t>
            </a:r>
            <a:r>
              <a:rPr sz="2800" b="1" dirty="0">
                <a:latin typeface="Calibri"/>
                <a:cs typeface="Calibri"/>
              </a:rPr>
              <a:t>so </a:t>
            </a:r>
            <a:r>
              <a:rPr sz="2800" b="1" spc="-10" dirty="0">
                <a:latin typeface="Calibri"/>
                <a:cs typeface="Calibri"/>
              </a:rPr>
              <a:t>even very </a:t>
            </a:r>
            <a:r>
              <a:rPr sz="2800" b="1" spc="-5" dirty="0">
                <a:latin typeface="Calibri"/>
                <a:cs typeface="Calibri"/>
              </a:rPr>
              <a:t>small segments </a:t>
            </a:r>
            <a:r>
              <a:rPr sz="2800" b="1" dirty="0">
                <a:latin typeface="Calibri"/>
                <a:cs typeface="Calibri"/>
              </a:rPr>
              <a:t>of  </a:t>
            </a:r>
            <a:r>
              <a:rPr sz="2800" b="1" spc="-5" dirty="0">
                <a:latin typeface="Calibri"/>
                <a:cs typeface="Calibri"/>
              </a:rPr>
              <a:t>chromosomes </a:t>
            </a:r>
            <a:r>
              <a:rPr sz="2800" b="1" spc="-10" dirty="0">
                <a:latin typeface="Calibri"/>
                <a:cs typeface="Calibri"/>
              </a:rPr>
              <a:t>can </a:t>
            </a:r>
            <a:r>
              <a:rPr sz="2800" b="1" dirty="0">
                <a:latin typeface="Calibri"/>
                <a:cs typeface="Calibri"/>
              </a:rPr>
              <a:t>be </a:t>
            </a:r>
            <a:r>
              <a:rPr sz="2800" b="1" spc="-5" dirty="0">
                <a:latin typeface="Calibri"/>
                <a:cs typeface="Calibri"/>
              </a:rPr>
              <a:t>mapped and </a:t>
            </a:r>
            <a:r>
              <a:rPr sz="2800" b="1" dirty="0">
                <a:latin typeface="Calibri"/>
                <a:cs typeface="Calibri"/>
              </a:rPr>
              <a:t>also </a:t>
            </a:r>
            <a:r>
              <a:rPr sz="2800" b="1" spc="-5" dirty="0">
                <a:latin typeface="Calibri"/>
                <a:cs typeface="Calibri"/>
              </a:rPr>
              <a:t>study phylogenetic  relationship.</a:t>
            </a:r>
            <a:endParaRPr sz="28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484"/>
              </a:spcBef>
              <a:buFont typeface="Wingdings"/>
              <a:buChar char=""/>
              <a:tabLst>
                <a:tab pos="355600" algn="l"/>
              </a:tabLst>
            </a:pPr>
            <a:r>
              <a:rPr sz="2800" b="1" spc="-30" dirty="0">
                <a:latin typeface="Calibri"/>
                <a:cs typeface="Calibri"/>
              </a:rPr>
              <a:t>Very </a:t>
            </a:r>
            <a:r>
              <a:rPr sz="2800" b="1" spc="-10" dirty="0">
                <a:latin typeface="Calibri"/>
                <a:cs typeface="Calibri"/>
              </a:rPr>
              <a:t>reliable </a:t>
            </a:r>
            <a:r>
              <a:rPr sz="2800" b="1" spc="-15" dirty="0">
                <a:latin typeface="Calibri"/>
                <a:cs typeface="Calibri"/>
              </a:rPr>
              <a:t>for </a:t>
            </a:r>
            <a:r>
              <a:rPr sz="2800" b="1" spc="-10" dirty="0">
                <a:latin typeface="Calibri"/>
                <a:cs typeface="Calibri"/>
              </a:rPr>
              <a:t>linkage </a:t>
            </a:r>
            <a:r>
              <a:rPr sz="2800" b="1" spc="-5" dirty="0">
                <a:latin typeface="Calibri"/>
                <a:cs typeface="Calibri"/>
              </a:rPr>
              <a:t>analysis </a:t>
            </a:r>
            <a:r>
              <a:rPr sz="2800" b="1" dirty="0">
                <a:latin typeface="Calibri"/>
                <a:cs typeface="Calibri"/>
              </a:rPr>
              <a:t>and </a:t>
            </a:r>
            <a:r>
              <a:rPr sz="2800" b="1" spc="-15" dirty="0">
                <a:latin typeface="Calibri"/>
                <a:cs typeface="Calibri"/>
              </a:rPr>
              <a:t>for </a:t>
            </a:r>
            <a:r>
              <a:rPr sz="2800" b="1" spc="-5" dirty="0">
                <a:latin typeface="Calibri"/>
                <a:cs typeface="Calibri"/>
              </a:rPr>
              <a:t>detecting coupling </a:t>
            </a:r>
            <a:r>
              <a:rPr sz="2800" b="1" dirty="0">
                <a:latin typeface="Calibri"/>
                <a:cs typeface="Calibri"/>
              </a:rPr>
              <a:t>phase  of </a:t>
            </a:r>
            <a:r>
              <a:rPr sz="2800" b="1" spc="-5" dirty="0">
                <a:latin typeface="Calibri"/>
                <a:cs typeface="Calibri"/>
              </a:rPr>
              <a:t>DNA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molecules.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"/>
            </a:pPr>
            <a:endParaRPr sz="29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53400" y="0"/>
            <a:ext cx="9905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44856"/>
            <a:ext cx="8608061" cy="3952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 smtClean="0">
                <a:solidFill>
                  <a:srgbClr val="FF0000"/>
                </a:solidFill>
                <a:latin typeface="Calibri"/>
                <a:cs typeface="Calibri"/>
              </a:rPr>
              <a:t>Disadvantages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10" dirty="0">
                <a:latin typeface="Calibri"/>
                <a:cs typeface="Calibri"/>
              </a:rPr>
              <a:t>development </a:t>
            </a:r>
            <a:r>
              <a:rPr sz="3200" b="1" dirty="0">
                <a:latin typeface="Calibri"/>
                <a:cs typeface="Calibri"/>
              </a:rPr>
              <a:t>of SSRs </a:t>
            </a:r>
            <a:r>
              <a:rPr sz="3200" b="1" spc="-5" dirty="0">
                <a:latin typeface="Calibri"/>
                <a:cs typeface="Calibri"/>
              </a:rPr>
              <a:t>is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labor</a:t>
            </a:r>
            <a:r>
              <a:rPr sz="32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intensive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3200" b="1" dirty="0">
                <a:latin typeface="Calibri"/>
                <a:cs typeface="Calibri"/>
              </a:rPr>
              <a:t>SSR </a:t>
            </a:r>
            <a:r>
              <a:rPr sz="3200" b="1" spc="-15" dirty="0">
                <a:latin typeface="Calibri"/>
                <a:cs typeface="Calibri"/>
              </a:rPr>
              <a:t>marker </a:t>
            </a: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development costs are very</a:t>
            </a:r>
            <a:r>
              <a:rPr sz="3200" b="1" spc="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high</a:t>
            </a:r>
            <a:endParaRPr sz="3200" dirty="0">
              <a:latin typeface="Calibri"/>
              <a:cs typeface="Calibri"/>
            </a:endParaRPr>
          </a:p>
          <a:p>
            <a:pPr marL="269875" indent="-257175">
              <a:lnSpc>
                <a:spcPct val="100000"/>
              </a:lnSpc>
              <a:buFont typeface="Wingdings"/>
              <a:buChar char=""/>
              <a:tabLst>
                <a:tab pos="270510" algn="l"/>
              </a:tabLst>
            </a:pPr>
            <a:r>
              <a:rPr sz="3200" b="1" spc="-5" dirty="0">
                <a:latin typeface="Calibri"/>
                <a:cs typeface="Calibri"/>
              </a:rPr>
              <a:t>Start-up </a:t>
            </a:r>
            <a:r>
              <a:rPr sz="3200" b="1" spc="-10" dirty="0">
                <a:latin typeface="Calibri"/>
                <a:cs typeface="Calibri"/>
              </a:rPr>
              <a:t>costs are </a:t>
            </a:r>
            <a:r>
              <a:rPr sz="3200" b="1" dirty="0">
                <a:latin typeface="Calibri"/>
                <a:cs typeface="Calibri"/>
              </a:rPr>
              <a:t>high </a:t>
            </a:r>
            <a:r>
              <a:rPr sz="3200" b="1" spc="-15" dirty="0">
                <a:latin typeface="Calibri"/>
                <a:cs typeface="Calibri"/>
              </a:rPr>
              <a:t>for </a:t>
            </a:r>
            <a:r>
              <a:rPr sz="3200" b="1" spc="-10" dirty="0">
                <a:latin typeface="Calibri"/>
                <a:cs typeface="Calibri"/>
              </a:rPr>
              <a:t>automated </a:t>
            </a:r>
            <a:r>
              <a:rPr sz="3200" b="1" dirty="0">
                <a:latin typeface="Calibri"/>
                <a:cs typeface="Calibri"/>
              </a:rPr>
              <a:t>SSR </a:t>
            </a:r>
            <a:r>
              <a:rPr sz="3200" b="1" spc="-10" dirty="0">
                <a:latin typeface="Calibri"/>
                <a:cs typeface="Calibri"/>
              </a:rPr>
              <a:t>assay</a:t>
            </a:r>
            <a:r>
              <a:rPr sz="3200" b="1" spc="-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methods.</a:t>
            </a:r>
            <a:endParaRPr sz="3200" dirty="0">
              <a:latin typeface="Calibri"/>
              <a:cs typeface="Calibri"/>
            </a:endParaRPr>
          </a:p>
          <a:p>
            <a:pPr marL="269875" indent="-257175">
              <a:lnSpc>
                <a:spcPct val="100000"/>
              </a:lnSpc>
              <a:buFont typeface="Wingdings"/>
              <a:buChar char=""/>
              <a:tabLst>
                <a:tab pos="270510" algn="l"/>
              </a:tabLst>
            </a:pPr>
            <a:r>
              <a:rPr sz="3200" b="1" spc="-5" dirty="0">
                <a:latin typeface="Calibri"/>
                <a:cs typeface="Calibri"/>
              </a:rPr>
              <a:t>Developing </a:t>
            </a:r>
            <a:r>
              <a:rPr sz="3200" b="1" dirty="0">
                <a:latin typeface="Calibri"/>
                <a:cs typeface="Calibri"/>
              </a:rPr>
              <a:t>PCR </a:t>
            </a:r>
            <a:r>
              <a:rPr sz="3200" b="1" spc="-10" dirty="0">
                <a:latin typeface="Calibri"/>
                <a:cs typeface="Calibri"/>
              </a:rPr>
              <a:t>multiplexes </a:t>
            </a:r>
            <a:r>
              <a:rPr sz="3200" b="1" spc="-5" dirty="0">
                <a:latin typeface="Calibri"/>
                <a:cs typeface="Calibri"/>
              </a:rPr>
              <a:t>is </a:t>
            </a:r>
            <a:r>
              <a:rPr sz="3200" b="1" dirty="0">
                <a:latin typeface="Calibri"/>
                <a:cs typeface="Calibri"/>
              </a:rPr>
              <a:t>difficult and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expensive.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3200" b="1" dirty="0">
                <a:latin typeface="Calibri"/>
                <a:cs typeface="Calibri"/>
              </a:rPr>
              <a:t>Some </a:t>
            </a:r>
            <a:r>
              <a:rPr sz="3200" b="1" spc="-20" dirty="0">
                <a:latin typeface="Calibri"/>
                <a:cs typeface="Calibri"/>
              </a:rPr>
              <a:t>markers </a:t>
            </a:r>
            <a:r>
              <a:rPr sz="3200" b="1" spc="-15" dirty="0">
                <a:latin typeface="Calibri"/>
                <a:cs typeface="Calibri"/>
              </a:rPr>
              <a:t>may </a:t>
            </a:r>
            <a:r>
              <a:rPr sz="3200" b="1" dirty="0">
                <a:latin typeface="Calibri"/>
                <a:cs typeface="Calibri"/>
              </a:rPr>
              <a:t>not</a:t>
            </a:r>
            <a:r>
              <a:rPr sz="3200" b="1" spc="1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multiplex.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523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527" y="2478023"/>
            <a:ext cx="1991868" cy="1258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11504" y="2688158"/>
            <a:ext cx="1398270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60"/>
              </a:lnSpc>
              <a:spcBef>
                <a:spcPts val="100"/>
              </a:spcBef>
            </a:pPr>
            <a:r>
              <a:rPr sz="2400" b="0" spc="-5" dirty="0">
                <a:latin typeface="Calibri"/>
                <a:cs typeface="Calibri"/>
              </a:rPr>
              <a:t>DNA</a:t>
            </a:r>
            <a:r>
              <a:rPr sz="2400" b="0" spc="-85" dirty="0">
                <a:latin typeface="Calibri"/>
                <a:cs typeface="Calibri"/>
              </a:rPr>
              <a:t> </a:t>
            </a:r>
            <a:r>
              <a:rPr sz="2400" b="0" dirty="0">
                <a:latin typeface="Calibri"/>
                <a:cs typeface="Calibri"/>
              </a:rPr>
              <a:t>Based</a:t>
            </a:r>
            <a:endParaRPr sz="2400">
              <a:latin typeface="Calibri"/>
              <a:cs typeface="Calibri"/>
            </a:endParaRPr>
          </a:p>
          <a:p>
            <a:pPr marL="635" algn="ctr">
              <a:lnSpc>
                <a:spcPts val="2760"/>
              </a:lnSpc>
            </a:pPr>
            <a:r>
              <a:rPr sz="2400" b="0" spc="-15" dirty="0">
                <a:latin typeface="Calibri"/>
                <a:cs typeface="Calibri"/>
              </a:rPr>
              <a:t>Markers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62707" y="2462529"/>
            <a:ext cx="762000" cy="624840"/>
          </a:xfrm>
          <a:custGeom>
            <a:avLst/>
            <a:gdLst/>
            <a:ahLst/>
            <a:cxnLst/>
            <a:rect l="l" t="t" r="r" b="b"/>
            <a:pathLst>
              <a:path w="762000" h="624839">
                <a:moveTo>
                  <a:pt x="0" y="624840"/>
                </a:moveTo>
                <a:lnTo>
                  <a:pt x="761746" y="0"/>
                </a:lnTo>
              </a:path>
            </a:pathLst>
          </a:custGeom>
          <a:ln w="25400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80004" y="1880616"/>
            <a:ext cx="1840992" cy="12024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372358" y="2126995"/>
            <a:ext cx="1257935" cy="611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05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Anonymous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305"/>
              </a:lnSpc>
            </a:pPr>
            <a:r>
              <a:rPr sz="2000" spc="-15" dirty="0">
                <a:latin typeface="Calibri"/>
                <a:cs typeface="Calibri"/>
              </a:rPr>
              <a:t>Markers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362707" y="3087370"/>
            <a:ext cx="609600" cy="887094"/>
          </a:xfrm>
          <a:custGeom>
            <a:avLst/>
            <a:gdLst/>
            <a:ahLst/>
            <a:cxnLst/>
            <a:rect l="l" t="t" r="r" b="b"/>
            <a:pathLst>
              <a:path w="609600" h="887095">
                <a:moveTo>
                  <a:pt x="0" y="0"/>
                </a:moveTo>
                <a:lnTo>
                  <a:pt x="609092" y="887094"/>
                </a:lnTo>
              </a:path>
            </a:pathLst>
          </a:custGeom>
          <a:ln w="25399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27604" y="3396996"/>
            <a:ext cx="1993392" cy="12161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60852" y="3499865"/>
            <a:ext cx="1324610" cy="89026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ct val="91800"/>
              </a:lnSpc>
              <a:spcBef>
                <a:spcPts val="300"/>
              </a:spcBef>
            </a:pPr>
            <a:r>
              <a:rPr sz="2000" spc="-5" dirty="0">
                <a:latin typeface="Calibri"/>
                <a:cs typeface="Calibri"/>
              </a:rPr>
              <a:t>Defined or  polymorphic  </a:t>
            </a:r>
            <a:r>
              <a:rPr sz="2000" spc="-15" dirty="0">
                <a:latin typeface="Calibri"/>
                <a:cs typeface="Calibri"/>
              </a:rPr>
              <a:t>Markers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76291" y="3076067"/>
            <a:ext cx="914400" cy="898525"/>
          </a:xfrm>
          <a:custGeom>
            <a:avLst/>
            <a:gdLst/>
            <a:ahLst/>
            <a:cxnLst/>
            <a:rect l="l" t="t" r="r" b="b"/>
            <a:pathLst>
              <a:path w="914400" h="898525">
                <a:moveTo>
                  <a:pt x="0" y="898398"/>
                </a:moveTo>
                <a:lnTo>
                  <a:pt x="914400" y="0"/>
                </a:lnTo>
              </a:path>
            </a:pathLst>
          </a:custGeom>
          <a:ln w="25400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47003" y="2474976"/>
            <a:ext cx="1991868" cy="1242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89726" y="2740913"/>
            <a:ext cx="110807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31445" marR="5080" indent="-119380">
              <a:lnSpc>
                <a:spcPts val="2210"/>
              </a:lnSpc>
              <a:spcBef>
                <a:spcPts val="335"/>
              </a:spcBef>
            </a:pPr>
            <a:r>
              <a:rPr sz="2000" dirty="0">
                <a:latin typeface="Calibri"/>
                <a:cs typeface="Calibri"/>
              </a:rPr>
              <a:t>PCR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Based  </a:t>
            </a:r>
            <a:r>
              <a:rPr sz="2000" spc="-15" dirty="0">
                <a:latin typeface="Calibri"/>
                <a:cs typeface="Calibri"/>
              </a:rPr>
              <a:t>Markers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76291" y="3974465"/>
            <a:ext cx="914400" cy="389255"/>
          </a:xfrm>
          <a:custGeom>
            <a:avLst/>
            <a:gdLst/>
            <a:ahLst/>
            <a:cxnLst/>
            <a:rect l="l" t="t" r="r" b="b"/>
            <a:pathLst>
              <a:path w="914400" h="389254">
                <a:moveTo>
                  <a:pt x="0" y="0"/>
                </a:moveTo>
                <a:lnTo>
                  <a:pt x="914400" y="389128"/>
                </a:lnTo>
              </a:path>
            </a:pathLst>
          </a:custGeom>
          <a:ln w="25400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47003" y="3770376"/>
            <a:ext cx="1991868" cy="12252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969634" y="4028313"/>
            <a:ext cx="1548765" cy="61214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74295">
              <a:lnSpc>
                <a:spcPts val="2210"/>
              </a:lnSpc>
              <a:spcBef>
                <a:spcPts val="335"/>
              </a:spcBef>
            </a:pPr>
            <a:r>
              <a:rPr sz="2000" spc="-10" dirty="0">
                <a:latin typeface="Calibri"/>
                <a:cs typeface="Calibri"/>
              </a:rPr>
              <a:t>Hybridization  </a:t>
            </a:r>
            <a:r>
              <a:rPr sz="2000" dirty="0">
                <a:latin typeface="Calibri"/>
                <a:cs typeface="Calibri"/>
              </a:rPr>
              <a:t>Based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Markers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39" y="6571894"/>
            <a:ext cx="952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423" y="142443"/>
            <a:ext cx="49123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Morphological</a:t>
            </a:r>
            <a:r>
              <a:rPr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u="heavy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markers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372870"/>
            <a:ext cx="7541259" cy="5208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6985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b="1" spc="-5" dirty="0">
                <a:latin typeface="Calibri"/>
                <a:cs typeface="Calibri"/>
              </a:rPr>
              <a:t>These </a:t>
            </a:r>
            <a:r>
              <a:rPr sz="2000" b="1" spc="-15" dirty="0">
                <a:latin typeface="Calibri"/>
                <a:cs typeface="Calibri"/>
              </a:rPr>
              <a:t>markers </a:t>
            </a:r>
            <a:r>
              <a:rPr sz="2000" b="1" spc="-10" dirty="0">
                <a:latin typeface="Calibri"/>
                <a:cs typeface="Calibri"/>
              </a:rPr>
              <a:t>are </a:t>
            </a:r>
            <a:r>
              <a:rPr sz="2000" b="1" spc="-5" dirty="0">
                <a:latin typeface="Calibri"/>
                <a:cs typeface="Calibri"/>
              </a:rPr>
              <a:t>often </a:t>
            </a:r>
            <a:r>
              <a:rPr sz="2000" b="1" spc="-10" dirty="0">
                <a:latin typeface="Calibri"/>
                <a:cs typeface="Calibri"/>
              </a:rPr>
              <a:t>detectable </a:t>
            </a:r>
            <a:r>
              <a:rPr sz="2000" b="1" spc="-5" dirty="0">
                <a:latin typeface="Calibri"/>
                <a:cs typeface="Calibri"/>
              </a:rPr>
              <a:t>by </a:t>
            </a:r>
            <a:r>
              <a:rPr sz="2000" b="1" spc="-15" dirty="0">
                <a:latin typeface="Calibri"/>
                <a:cs typeface="Calibri"/>
              </a:rPr>
              <a:t>eye, </a:t>
            </a:r>
            <a:r>
              <a:rPr sz="2000" b="1" spc="-5" dirty="0">
                <a:latin typeface="Calibri"/>
                <a:cs typeface="Calibri"/>
              </a:rPr>
              <a:t>by </a:t>
            </a:r>
            <a:r>
              <a:rPr sz="2000" b="1" dirty="0">
                <a:latin typeface="Calibri"/>
                <a:cs typeface="Calibri"/>
              </a:rPr>
              <a:t>simple </a:t>
            </a:r>
            <a:r>
              <a:rPr sz="2000" b="1" spc="-5" dirty="0">
                <a:latin typeface="Calibri"/>
                <a:cs typeface="Calibri"/>
              </a:rPr>
              <a:t>visual  </a:t>
            </a:r>
            <a:r>
              <a:rPr sz="2000" b="1" dirty="0">
                <a:latin typeface="Calibri"/>
                <a:cs typeface="Calibri"/>
              </a:rPr>
              <a:t>inspection </a:t>
            </a:r>
            <a:r>
              <a:rPr sz="2000" b="1" spc="-25" dirty="0">
                <a:latin typeface="Calibri"/>
                <a:cs typeface="Calibri"/>
              </a:rPr>
              <a:t>.These </a:t>
            </a:r>
            <a:r>
              <a:rPr sz="2000" b="1" spc="-10" dirty="0">
                <a:latin typeface="Calibri"/>
                <a:cs typeface="Calibri"/>
              </a:rPr>
              <a:t>are </a:t>
            </a:r>
            <a:r>
              <a:rPr sz="2000" b="1" spc="-5" dirty="0">
                <a:latin typeface="Calibri"/>
                <a:cs typeface="Calibri"/>
              </a:rPr>
              <a:t>Classical </a:t>
            </a:r>
            <a:r>
              <a:rPr sz="2000" b="1" spc="-20" dirty="0">
                <a:latin typeface="Calibri"/>
                <a:cs typeface="Calibri"/>
              </a:rPr>
              <a:t>markers </a:t>
            </a:r>
            <a:r>
              <a:rPr sz="2000" b="1" spc="-5" dirty="0">
                <a:latin typeface="Calibri"/>
                <a:cs typeface="Calibri"/>
              </a:rPr>
              <a:t>which </a:t>
            </a:r>
            <a:r>
              <a:rPr sz="2000" b="1" spc="-10" dirty="0">
                <a:latin typeface="Calibri"/>
                <a:cs typeface="Calibri"/>
              </a:rPr>
              <a:t>are </a:t>
            </a:r>
            <a:r>
              <a:rPr sz="2000" b="1" spc="-5" dirty="0">
                <a:latin typeface="Calibri"/>
                <a:cs typeface="Calibri"/>
              </a:rPr>
              <a:t>also </a:t>
            </a:r>
            <a:r>
              <a:rPr sz="2000" b="1" dirty="0">
                <a:latin typeface="Calibri"/>
                <a:cs typeface="Calibri"/>
              </a:rPr>
              <a:t>known </a:t>
            </a:r>
            <a:r>
              <a:rPr sz="2000" b="1" spc="-10" dirty="0">
                <a:latin typeface="Calibri"/>
                <a:cs typeface="Calibri"/>
              </a:rPr>
              <a:t>as  “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naked 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eye</a:t>
            </a:r>
            <a:r>
              <a:rPr sz="2000" b="1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polymorphism”.</a:t>
            </a:r>
            <a:endParaRPr sz="2000">
              <a:latin typeface="Calibri"/>
              <a:cs typeface="Calibri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480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b="1" spc="-5" dirty="0">
                <a:latin typeface="Calibri"/>
                <a:cs typeface="Calibri"/>
              </a:rPr>
              <a:t>Selected </a:t>
            </a:r>
            <a:r>
              <a:rPr sz="2000" b="1" dirty="0">
                <a:latin typeface="Calibri"/>
                <a:cs typeface="Calibri"/>
              </a:rPr>
              <a:t>based on the </a:t>
            </a:r>
            <a:r>
              <a:rPr sz="2000" b="1" spc="-10" dirty="0">
                <a:latin typeface="Calibri"/>
                <a:cs typeface="Calibri"/>
              </a:rPr>
              <a:t>experience </a:t>
            </a:r>
            <a:r>
              <a:rPr sz="2000" b="1" dirty="0">
                <a:latin typeface="Calibri"/>
                <a:cs typeface="Calibri"/>
              </a:rPr>
              <a:t>of </a:t>
            </a:r>
            <a:r>
              <a:rPr sz="2000" b="1" spc="-10" dirty="0">
                <a:latin typeface="Calibri"/>
                <a:cs typeface="Calibri"/>
              </a:rPr>
              <a:t>the </a:t>
            </a:r>
            <a:r>
              <a:rPr sz="2000" b="1" spc="-5" dirty="0">
                <a:latin typeface="Calibri"/>
                <a:cs typeface="Calibri"/>
              </a:rPr>
              <a:t>breeder </a:t>
            </a:r>
            <a:r>
              <a:rPr sz="2000" b="1" spc="-15" dirty="0">
                <a:latin typeface="Calibri"/>
                <a:cs typeface="Calibri"/>
              </a:rPr>
              <a:t>to correlate </a:t>
            </a:r>
            <a:r>
              <a:rPr sz="2000" b="1" dirty="0">
                <a:latin typeface="Calibri"/>
                <a:cs typeface="Calibri"/>
              </a:rPr>
              <a:t>a  phenotypic </a:t>
            </a:r>
            <a:r>
              <a:rPr sz="2000" b="1" spc="-15" dirty="0">
                <a:latin typeface="Calibri"/>
                <a:cs typeface="Calibri"/>
              </a:rPr>
              <a:t>trait </a:t>
            </a:r>
            <a:r>
              <a:rPr sz="2000" b="1" spc="-5" dirty="0">
                <a:latin typeface="Calibri"/>
                <a:cs typeface="Calibri"/>
              </a:rPr>
              <a:t>with </a:t>
            </a:r>
            <a:r>
              <a:rPr sz="2000" b="1" dirty="0">
                <a:latin typeface="Calibri"/>
                <a:cs typeface="Calibri"/>
              </a:rPr>
              <a:t>a </a:t>
            </a:r>
            <a:r>
              <a:rPr sz="2000" b="1" spc="-15" dirty="0">
                <a:latin typeface="Calibri"/>
                <a:cs typeface="Calibri"/>
              </a:rPr>
              <a:t>trait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interest.</a:t>
            </a:r>
            <a:endParaRPr sz="2000">
              <a:latin typeface="Calibri"/>
              <a:cs typeface="Calibri"/>
            </a:endParaRPr>
          </a:p>
          <a:p>
            <a:pPr marL="355600" marR="6985" indent="-342900" algn="just">
              <a:lnSpc>
                <a:spcPct val="100000"/>
              </a:lnSpc>
              <a:spcBef>
                <a:spcPts val="480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b="1" spc="-5" dirty="0">
                <a:latin typeface="Calibri"/>
                <a:cs typeface="Calibri"/>
              </a:rPr>
              <a:t>Examples </a:t>
            </a:r>
            <a:r>
              <a:rPr sz="2000" b="1" dirty="0">
                <a:latin typeface="Calibri"/>
                <a:cs typeface="Calibri"/>
              </a:rPr>
              <a:t>of </a:t>
            </a:r>
            <a:r>
              <a:rPr sz="2000" b="1" spc="-5" dirty="0">
                <a:latin typeface="Calibri"/>
                <a:cs typeface="Calibri"/>
              </a:rPr>
              <a:t>this </a:t>
            </a:r>
            <a:r>
              <a:rPr sz="2000" b="1" dirty="0">
                <a:latin typeface="Calibri"/>
                <a:cs typeface="Calibri"/>
              </a:rPr>
              <a:t>type of </a:t>
            </a:r>
            <a:r>
              <a:rPr sz="2000" b="1" spc="-15" dirty="0">
                <a:latin typeface="Calibri"/>
                <a:cs typeface="Calibri"/>
              </a:rPr>
              <a:t>marker </a:t>
            </a:r>
            <a:r>
              <a:rPr sz="2000" b="1" dirty="0">
                <a:latin typeface="Calibri"/>
                <a:cs typeface="Calibri"/>
              </a:rPr>
              <a:t>include </a:t>
            </a:r>
            <a:r>
              <a:rPr sz="2000" b="1" spc="-5" dirty="0">
                <a:latin typeface="Calibri"/>
                <a:cs typeface="Calibri"/>
              </a:rPr>
              <a:t>the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presence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or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absence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of 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an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awn,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leaf sheath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coloration,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height,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grain </a:t>
            </a:r>
            <a:r>
              <a:rPr sz="2000" b="1" spc="-30" dirty="0">
                <a:solidFill>
                  <a:srgbClr val="006FC0"/>
                </a:solidFill>
                <a:latin typeface="Calibri"/>
                <a:cs typeface="Calibri"/>
              </a:rPr>
              <a:t>color,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aroma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of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rice</a:t>
            </a:r>
            <a:r>
              <a:rPr sz="2000" b="1" spc="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etc.</a:t>
            </a:r>
            <a:endParaRPr sz="2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80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b="1" dirty="0">
                <a:latin typeface="Calibri"/>
                <a:cs typeface="Calibri"/>
              </a:rPr>
              <a:t>In </a:t>
            </a:r>
            <a:r>
              <a:rPr sz="2000" b="1" spc="-10" dirty="0">
                <a:latin typeface="Calibri"/>
                <a:cs typeface="Calibri"/>
              </a:rPr>
              <a:t>well </a:t>
            </a:r>
            <a:r>
              <a:rPr sz="2000" b="1" spc="-15" dirty="0">
                <a:latin typeface="Calibri"/>
                <a:cs typeface="Calibri"/>
              </a:rPr>
              <a:t>characterized </a:t>
            </a:r>
            <a:r>
              <a:rPr sz="2000" b="1" spc="-10" dirty="0">
                <a:latin typeface="Calibri"/>
                <a:cs typeface="Calibri"/>
              </a:rPr>
              <a:t>crops </a:t>
            </a:r>
            <a:r>
              <a:rPr sz="2000" b="1" spc="-20" dirty="0">
                <a:latin typeface="Calibri"/>
                <a:cs typeface="Calibri"/>
              </a:rPr>
              <a:t>like </a:t>
            </a:r>
            <a:r>
              <a:rPr sz="2000" b="1" spc="-10" dirty="0">
                <a:latin typeface="Calibri"/>
                <a:cs typeface="Calibri"/>
              </a:rPr>
              <a:t>maize, </a:t>
            </a:r>
            <a:r>
              <a:rPr sz="2000" b="1" spc="-15" dirty="0">
                <a:latin typeface="Calibri"/>
                <a:cs typeface="Calibri"/>
              </a:rPr>
              <a:t>tomato, </a:t>
            </a:r>
            <a:r>
              <a:rPr sz="2000" b="1" dirty="0">
                <a:latin typeface="Calibri"/>
                <a:cs typeface="Calibri"/>
              </a:rPr>
              <a:t>pea, </a:t>
            </a:r>
            <a:r>
              <a:rPr sz="2000" b="1" spc="-5" dirty="0">
                <a:latin typeface="Calibri"/>
                <a:cs typeface="Calibri"/>
              </a:rPr>
              <a:t>barley </a:t>
            </a:r>
            <a:r>
              <a:rPr sz="2000" b="1" dirty="0">
                <a:latin typeface="Calibri"/>
                <a:cs typeface="Calibri"/>
              </a:rPr>
              <a:t>&amp; </a:t>
            </a:r>
            <a:r>
              <a:rPr sz="2000" b="1" spc="-10" dirty="0">
                <a:latin typeface="Calibri"/>
                <a:cs typeface="Calibri"/>
              </a:rPr>
              <a:t>wheat  tens </a:t>
            </a:r>
            <a:r>
              <a:rPr sz="2000" b="1" dirty="0">
                <a:latin typeface="Calibri"/>
                <a:cs typeface="Calibri"/>
              </a:rPr>
              <a:t>or </a:t>
            </a:r>
            <a:r>
              <a:rPr sz="2000" b="1" spc="-5" dirty="0">
                <a:latin typeface="Calibri"/>
                <a:cs typeface="Calibri"/>
              </a:rPr>
              <a:t>hundreds </a:t>
            </a:r>
            <a:r>
              <a:rPr sz="2000" b="1" dirty="0">
                <a:latin typeface="Calibri"/>
                <a:cs typeface="Calibri"/>
              </a:rPr>
              <a:t>of </a:t>
            </a:r>
            <a:r>
              <a:rPr sz="2000" b="1" spc="-10" dirty="0">
                <a:latin typeface="Calibri"/>
                <a:cs typeface="Calibri"/>
              </a:rPr>
              <a:t>genes that determine </a:t>
            </a:r>
            <a:r>
              <a:rPr sz="2000" b="1" spc="-5" dirty="0">
                <a:latin typeface="Calibri"/>
                <a:cs typeface="Calibri"/>
              </a:rPr>
              <a:t>morphological </a:t>
            </a:r>
            <a:r>
              <a:rPr sz="2000" b="1" spc="-10" dirty="0">
                <a:latin typeface="Calibri"/>
                <a:cs typeface="Calibri"/>
              </a:rPr>
              <a:t>traits </a:t>
            </a:r>
            <a:r>
              <a:rPr sz="2000" b="1" spc="-15" dirty="0">
                <a:latin typeface="Calibri"/>
                <a:cs typeface="Calibri"/>
              </a:rPr>
              <a:t>have  </a:t>
            </a:r>
            <a:r>
              <a:rPr sz="2000" b="1" dirty="0">
                <a:latin typeface="Calibri"/>
                <a:cs typeface="Calibri"/>
              </a:rPr>
              <a:t>been </a:t>
            </a:r>
            <a:r>
              <a:rPr sz="2000" b="1" spc="-5" dirty="0">
                <a:latin typeface="Calibri"/>
                <a:cs typeface="Calibri"/>
              </a:rPr>
              <a:t>mapped </a:t>
            </a:r>
            <a:r>
              <a:rPr sz="2000" b="1" spc="-15" dirty="0">
                <a:latin typeface="Calibri"/>
                <a:cs typeface="Calibri"/>
              </a:rPr>
              <a:t>to </a:t>
            </a:r>
            <a:r>
              <a:rPr sz="2000" b="1" spc="-5" dirty="0">
                <a:latin typeface="Calibri"/>
                <a:cs typeface="Calibri"/>
              </a:rPr>
              <a:t>specific chromosome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locations.</a:t>
            </a:r>
            <a:endParaRPr sz="2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80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b="1" dirty="0">
                <a:latin typeface="Calibri"/>
                <a:cs typeface="Calibri"/>
              </a:rPr>
              <a:t>A </a:t>
            </a:r>
            <a:r>
              <a:rPr sz="2000" b="1" spc="-10" dirty="0">
                <a:latin typeface="Calibri"/>
                <a:cs typeface="Calibri"/>
              </a:rPr>
              <a:t>best example is </a:t>
            </a:r>
            <a:r>
              <a:rPr sz="2000" b="1" spc="-15" dirty="0">
                <a:latin typeface="Calibri"/>
                <a:cs typeface="Calibri"/>
              </a:rPr>
              <a:t>to </a:t>
            </a:r>
            <a:r>
              <a:rPr sz="2000" b="1" spc="-5" dirty="0">
                <a:latin typeface="Calibri"/>
                <a:cs typeface="Calibri"/>
              </a:rPr>
              <a:t>use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leaf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tip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necrosis(LTN</a:t>
            </a:r>
            <a:r>
              <a:rPr sz="2000" b="1" spc="-15" dirty="0">
                <a:latin typeface="Calibri"/>
                <a:cs typeface="Calibri"/>
              </a:rPr>
              <a:t>) </a:t>
            </a:r>
            <a:r>
              <a:rPr sz="2000" b="1" spc="-5" dirty="0">
                <a:latin typeface="Calibri"/>
                <a:cs typeface="Calibri"/>
              </a:rPr>
              <a:t>as </a:t>
            </a:r>
            <a:r>
              <a:rPr sz="2000" b="1" dirty="0">
                <a:latin typeface="Calibri"/>
                <a:cs typeface="Calibri"/>
              </a:rPr>
              <a:t>a phenotypic  </a:t>
            </a:r>
            <a:r>
              <a:rPr sz="2000" b="1" spc="-15" dirty="0">
                <a:latin typeface="Calibri"/>
                <a:cs typeface="Calibri"/>
              </a:rPr>
              <a:t>marker </a:t>
            </a:r>
            <a:r>
              <a:rPr sz="2000" b="1" spc="-10" dirty="0">
                <a:latin typeface="Calibri"/>
                <a:cs typeface="Calibri"/>
              </a:rPr>
              <a:t>to </a:t>
            </a:r>
            <a:r>
              <a:rPr sz="2000" b="1" spc="-5" dirty="0">
                <a:latin typeface="Calibri"/>
                <a:cs typeface="Calibri"/>
              </a:rPr>
              <a:t>predict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5" dirty="0">
                <a:latin typeface="Calibri"/>
                <a:cs typeface="Calibri"/>
              </a:rPr>
              <a:t>presence </a:t>
            </a:r>
            <a:r>
              <a:rPr sz="2000" b="1" dirty="0">
                <a:latin typeface="Calibri"/>
                <a:cs typeface="Calibri"/>
              </a:rPr>
              <a:t>of </a:t>
            </a:r>
            <a:r>
              <a:rPr sz="2000" b="1" spc="-10" dirty="0">
                <a:latin typeface="Calibri"/>
                <a:cs typeface="Calibri"/>
              </a:rPr>
              <a:t>durable rust resistance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gene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pair 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Lr34/Yr18 </a:t>
            </a:r>
            <a:r>
              <a:rPr sz="2000" b="1" spc="-5" dirty="0">
                <a:latin typeface="Calibri"/>
                <a:cs typeface="Calibri"/>
              </a:rPr>
              <a:t>in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wheat.</a:t>
            </a:r>
            <a:endParaRPr sz="20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484"/>
              </a:spcBef>
              <a:buFont typeface="Wingdings"/>
              <a:buChar char=""/>
              <a:tabLst>
                <a:tab pos="356235" algn="l"/>
              </a:tabLst>
            </a:pPr>
            <a:r>
              <a:rPr sz="2000" b="1" dirty="0">
                <a:latin typeface="Calibri"/>
                <a:cs typeface="Calibri"/>
              </a:rPr>
              <a:t>Another </a:t>
            </a:r>
            <a:r>
              <a:rPr sz="2000" b="1" spc="-10" dirty="0">
                <a:latin typeface="Calibri"/>
                <a:cs typeface="Calibri"/>
              </a:rPr>
              <a:t>example </a:t>
            </a:r>
            <a:r>
              <a:rPr sz="2000" b="1" spc="-5" dirty="0">
                <a:latin typeface="Calibri"/>
                <a:cs typeface="Calibri"/>
              </a:rPr>
              <a:t>is </a:t>
            </a:r>
            <a:r>
              <a:rPr sz="2000" b="1" spc="-20" dirty="0">
                <a:latin typeface="Calibri"/>
                <a:cs typeface="Calibri"/>
              </a:rPr>
              <a:t>to </a:t>
            </a:r>
            <a:r>
              <a:rPr sz="2000" b="1" dirty="0">
                <a:latin typeface="Calibri"/>
                <a:cs typeface="Calibri"/>
              </a:rPr>
              <a:t>use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pseudo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black chaff </a:t>
            </a:r>
            <a:r>
              <a:rPr sz="2000" b="1" dirty="0">
                <a:latin typeface="Calibri"/>
                <a:cs typeface="Calibri"/>
              </a:rPr>
              <a:t>seen </a:t>
            </a:r>
            <a:r>
              <a:rPr sz="2000" b="1" spc="-5" dirty="0">
                <a:latin typeface="Calibri"/>
                <a:cs typeface="Calibri"/>
              </a:rPr>
              <a:t>on glumes </a:t>
            </a:r>
            <a:r>
              <a:rPr sz="2000" b="1" dirty="0">
                <a:latin typeface="Calibri"/>
                <a:cs typeface="Calibri"/>
              </a:rPr>
              <a:t>&amp;  below the nodes </a:t>
            </a:r>
            <a:r>
              <a:rPr sz="2000" b="1" spc="-5" dirty="0">
                <a:latin typeface="Calibri"/>
                <a:cs typeface="Calibri"/>
              </a:rPr>
              <a:t>color as </a:t>
            </a:r>
            <a:r>
              <a:rPr sz="2000" b="1" dirty="0">
                <a:latin typeface="Calibri"/>
                <a:cs typeface="Calibri"/>
              </a:rPr>
              <a:t>a </a:t>
            </a:r>
            <a:r>
              <a:rPr sz="2000" b="1" spc="-5" dirty="0">
                <a:latin typeface="Calibri"/>
                <a:cs typeface="Calibri"/>
              </a:rPr>
              <a:t>morphological </a:t>
            </a:r>
            <a:r>
              <a:rPr sz="2000" b="1" spc="-15" dirty="0">
                <a:latin typeface="Calibri"/>
                <a:cs typeface="Calibri"/>
              </a:rPr>
              <a:t>marker to </a:t>
            </a:r>
            <a:r>
              <a:rPr sz="2000" b="1" spc="-5" dirty="0">
                <a:latin typeface="Calibri"/>
                <a:cs typeface="Calibri"/>
              </a:rPr>
              <a:t>predict </a:t>
            </a:r>
            <a:r>
              <a:rPr sz="2000" b="1" dirty="0">
                <a:latin typeface="Calibri"/>
                <a:cs typeface="Calibri"/>
              </a:rPr>
              <a:t>the  </a:t>
            </a:r>
            <a:r>
              <a:rPr sz="2000" b="1" spc="-5" dirty="0">
                <a:latin typeface="Calibri"/>
                <a:cs typeface="Calibri"/>
              </a:rPr>
              <a:t>presence </a:t>
            </a:r>
            <a:r>
              <a:rPr sz="2000" b="1" dirty="0">
                <a:latin typeface="Calibri"/>
                <a:cs typeface="Calibri"/>
              </a:rPr>
              <a:t>of </a:t>
            </a:r>
            <a:r>
              <a:rPr sz="2000" b="1" spc="-15" dirty="0">
                <a:latin typeface="Calibri"/>
                <a:cs typeface="Calibri"/>
              </a:rPr>
              <a:t>stem </a:t>
            </a:r>
            <a:r>
              <a:rPr sz="2000" b="1" spc="-10" dirty="0">
                <a:latin typeface="Calibri"/>
                <a:cs typeface="Calibri"/>
              </a:rPr>
              <a:t>rust resistance gene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Sr2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2000" b="1" spc="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wheat.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0869" y="461899"/>
            <a:ext cx="43859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Molecular</a:t>
            </a:r>
            <a:r>
              <a:rPr sz="4400" u="heavy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sz="4400" u="heavy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markers</a:t>
            </a:r>
            <a:endParaRPr sz="44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45081"/>
            <a:ext cx="7311390" cy="473347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55600" marR="6350" indent="-342900" algn="just">
              <a:lnSpc>
                <a:spcPct val="80000"/>
              </a:lnSpc>
              <a:spcBef>
                <a:spcPts val="695"/>
              </a:spcBef>
              <a:buFont typeface="Arial"/>
              <a:buChar char="•"/>
              <a:tabLst>
                <a:tab pos="355600" algn="l"/>
              </a:tabLst>
            </a:pP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A sequence of 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DNA </a:t>
            </a:r>
            <a:r>
              <a:rPr sz="2800" b="1" spc="-5" dirty="0">
                <a:solidFill>
                  <a:srgbClr val="006FC0"/>
                </a:solidFill>
                <a:latin typeface="Calibri"/>
                <a:cs typeface="Calibri"/>
              </a:rPr>
              <a:t>or 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protein </a:t>
            </a:r>
            <a:r>
              <a:rPr sz="2800" b="1" spc="-10" dirty="0">
                <a:latin typeface="Calibri"/>
                <a:cs typeface="Calibri"/>
              </a:rPr>
              <a:t>that can </a:t>
            </a:r>
            <a:r>
              <a:rPr sz="2800" b="1" spc="-5" dirty="0">
                <a:latin typeface="Calibri"/>
                <a:cs typeface="Calibri"/>
              </a:rPr>
              <a:t>be screened  </a:t>
            </a:r>
            <a:r>
              <a:rPr sz="2800" b="1" spc="-20" dirty="0">
                <a:latin typeface="Calibri"/>
                <a:cs typeface="Calibri"/>
              </a:rPr>
              <a:t>to </a:t>
            </a:r>
            <a:r>
              <a:rPr sz="2800" b="1" spc="-15" dirty="0">
                <a:latin typeface="Calibri"/>
                <a:cs typeface="Calibri"/>
              </a:rPr>
              <a:t>reveal </a:t>
            </a:r>
            <a:r>
              <a:rPr sz="2800" b="1" spc="-30" dirty="0">
                <a:latin typeface="Calibri"/>
                <a:cs typeface="Calibri"/>
              </a:rPr>
              <a:t>key </a:t>
            </a:r>
            <a:r>
              <a:rPr sz="2800" b="1" spc="-5" dirty="0" smtClean="0">
                <a:latin typeface="Calibri"/>
                <a:cs typeface="Calibri"/>
              </a:rPr>
              <a:t>or </a:t>
            </a:r>
            <a:r>
              <a:rPr sz="2800" b="1" spc="-5" dirty="0">
                <a:latin typeface="Calibri"/>
                <a:cs typeface="Calibri"/>
              </a:rPr>
              <a:t>composition  and thus used </a:t>
            </a:r>
            <a:r>
              <a:rPr sz="2800" b="1" spc="-20" dirty="0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sz="2800" b="1" spc="-15" dirty="0">
                <a:solidFill>
                  <a:srgbClr val="006FC0"/>
                </a:solidFill>
                <a:latin typeface="Calibri"/>
                <a:cs typeface="Calibri"/>
              </a:rPr>
              <a:t>reveal 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genetic</a:t>
            </a:r>
            <a:r>
              <a:rPr sz="28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6FC0"/>
                </a:solidFill>
                <a:latin typeface="Calibri"/>
                <a:cs typeface="Calibri"/>
              </a:rPr>
              <a:t>variation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Also known as </a:t>
            </a:r>
            <a:r>
              <a:rPr sz="2800" b="1" spc="-10" dirty="0">
                <a:latin typeface="Calibri"/>
                <a:cs typeface="Calibri"/>
              </a:rPr>
              <a:t>“Genetic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Marker”.</a:t>
            </a:r>
            <a:endParaRPr sz="2800" dirty="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600"/>
              </a:spcBef>
              <a:buFont typeface="Wingdings"/>
              <a:buChar char=""/>
              <a:tabLst>
                <a:tab pos="355600" algn="l"/>
              </a:tabLst>
            </a:pPr>
            <a:r>
              <a:rPr sz="2800" b="1" spc="-10" dirty="0">
                <a:latin typeface="Calibri"/>
                <a:cs typeface="Calibri"/>
              </a:rPr>
              <a:t>Genetic </a:t>
            </a:r>
            <a:r>
              <a:rPr sz="2800" b="1" spc="-20" dirty="0">
                <a:latin typeface="Calibri"/>
                <a:cs typeface="Calibri"/>
              </a:rPr>
              <a:t>markers </a:t>
            </a:r>
            <a:r>
              <a:rPr sz="2800" b="1" spc="-10" dirty="0">
                <a:latin typeface="Calibri"/>
                <a:cs typeface="Calibri"/>
              </a:rPr>
              <a:t>are </a:t>
            </a:r>
            <a:r>
              <a:rPr sz="2800" b="1" spc="-5" dirty="0">
                <a:latin typeface="Calibri"/>
                <a:cs typeface="Calibri"/>
              </a:rPr>
              <a:t>the sequences of DNA which  </a:t>
            </a:r>
            <a:r>
              <a:rPr sz="2800" b="1" spc="-20" dirty="0">
                <a:latin typeface="Calibri"/>
                <a:cs typeface="Calibri"/>
              </a:rPr>
              <a:t>have </a:t>
            </a:r>
            <a:r>
              <a:rPr sz="2800" b="1" spc="-5" dirty="0">
                <a:latin typeface="Calibri"/>
                <a:cs typeface="Calibri"/>
              </a:rPr>
              <a:t>been </a:t>
            </a:r>
            <a:r>
              <a:rPr sz="2800" b="1" spc="-15" dirty="0">
                <a:latin typeface="Calibri"/>
                <a:cs typeface="Calibri"/>
              </a:rPr>
              <a:t>traced </a:t>
            </a:r>
            <a:r>
              <a:rPr sz="2800" b="1" spc="-25" dirty="0">
                <a:latin typeface="Calibri"/>
                <a:cs typeface="Calibri"/>
              </a:rPr>
              <a:t>to </a:t>
            </a:r>
            <a:r>
              <a:rPr sz="2800" b="1" spc="-5" dirty="0">
                <a:latin typeface="Calibri"/>
                <a:cs typeface="Calibri"/>
              </a:rPr>
              <a:t>specific </a:t>
            </a:r>
            <a:r>
              <a:rPr sz="2800" b="1" spc="-10" dirty="0">
                <a:latin typeface="Calibri"/>
                <a:cs typeface="Calibri"/>
              </a:rPr>
              <a:t>location </a:t>
            </a:r>
            <a:r>
              <a:rPr sz="2800" b="1" spc="-5" dirty="0">
                <a:latin typeface="Calibri"/>
                <a:cs typeface="Calibri"/>
              </a:rPr>
              <a:t>on </a:t>
            </a:r>
            <a:r>
              <a:rPr sz="2800" b="1" spc="-10" dirty="0">
                <a:latin typeface="Calibri"/>
                <a:cs typeface="Calibri"/>
              </a:rPr>
              <a:t>the  chromosomes </a:t>
            </a:r>
            <a:r>
              <a:rPr sz="2800" b="1" spc="-5" dirty="0">
                <a:latin typeface="Calibri"/>
                <a:cs typeface="Calibri"/>
              </a:rPr>
              <a:t>and </a:t>
            </a:r>
            <a:r>
              <a:rPr sz="2800" b="1" spc="-10" dirty="0">
                <a:latin typeface="Calibri"/>
                <a:cs typeface="Calibri"/>
              </a:rPr>
              <a:t>associated with </a:t>
            </a:r>
            <a:r>
              <a:rPr sz="2800" b="1" spc="-5" dirty="0">
                <a:latin typeface="Calibri"/>
                <a:cs typeface="Calibri"/>
              </a:rPr>
              <a:t>particular</a:t>
            </a:r>
            <a:r>
              <a:rPr sz="2800" b="1" spc="114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traits.</a:t>
            </a:r>
            <a:endParaRPr sz="2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800" b="1" spc="-5" dirty="0">
                <a:latin typeface="Calibri"/>
                <a:cs typeface="Calibri"/>
              </a:rPr>
              <a:t>Molecular </a:t>
            </a:r>
            <a:r>
              <a:rPr sz="2800" b="1" spc="-20" dirty="0">
                <a:latin typeface="Calibri"/>
                <a:cs typeface="Calibri"/>
              </a:rPr>
              <a:t>Markers </a:t>
            </a:r>
            <a:r>
              <a:rPr sz="2800" b="1" spc="-10" dirty="0">
                <a:latin typeface="Calibri"/>
                <a:cs typeface="Calibri"/>
              </a:rPr>
              <a:t>are classified</a:t>
            </a:r>
            <a:r>
              <a:rPr sz="2800" b="1" spc="6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as: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800" b="1" spc="-15" dirty="0">
                <a:latin typeface="Calibri"/>
                <a:cs typeface="Calibri"/>
              </a:rPr>
              <a:t>Protein </a:t>
            </a:r>
            <a:r>
              <a:rPr sz="2800" b="1" spc="-5" dirty="0">
                <a:latin typeface="Calibri"/>
                <a:cs typeface="Calibri"/>
              </a:rPr>
              <a:t>Based </a:t>
            </a:r>
            <a:r>
              <a:rPr sz="2800" b="1" spc="-20" dirty="0">
                <a:latin typeface="Calibri"/>
                <a:cs typeface="Calibri"/>
              </a:rPr>
              <a:t>Markers/ </a:t>
            </a:r>
            <a:r>
              <a:rPr sz="2800" b="1" spc="-5" dirty="0">
                <a:latin typeface="Calibri"/>
                <a:cs typeface="Calibri"/>
              </a:rPr>
              <a:t>Biochemical</a:t>
            </a:r>
            <a:r>
              <a:rPr sz="2800" b="1" spc="7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Markers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sz="2800" b="1" spc="-5" dirty="0">
                <a:latin typeface="Calibri"/>
                <a:cs typeface="Calibri"/>
              </a:rPr>
              <a:t>DNA Based </a:t>
            </a:r>
            <a:r>
              <a:rPr sz="2800" b="1" spc="-20" dirty="0">
                <a:latin typeface="Calibri"/>
                <a:cs typeface="Calibri"/>
              </a:rPr>
              <a:t>Markers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222625" marR="5080" indent="-2889250">
              <a:lnSpc>
                <a:spcPts val="3460"/>
              </a:lnSpc>
              <a:spcBef>
                <a:spcPts val="535"/>
              </a:spcBef>
            </a:pPr>
            <a:r>
              <a:rPr sz="3200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Comparison of molecular &amp; </a:t>
            </a:r>
            <a:r>
              <a:rPr sz="32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morphological </a:t>
            </a:r>
            <a:r>
              <a:rPr sz="3200" spc="-5" dirty="0">
                <a:solidFill>
                  <a:srgbClr val="006FC0"/>
                </a:solidFill>
              </a:rPr>
              <a:t> </a:t>
            </a:r>
            <a:r>
              <a:rPr sz="3200"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markers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333756" y="1572767"/>
            <a:ext cx="3980688" cy="551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7763" y="1676400"/>
            <a:ext cx="3573779" cy="441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1600200"/>
            <a:ext cx="3886200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" y="1600200"/>
            <a:ext cx="3886200" cy="457200"/>
          </a:xfrm>
          <a:custGeom>
            <a:avLst/>
            <a:gdLst/>
            <a:ahLst/>
            <a:cxnLst/>
            <a:rect l="l" t="t" r="r" b="b"/>
            <a:pathLst>
              <a:path w="3886200" h="457200">
                <a:moveTo>
                  <a:pt x="0" y="457200"/>
                </a:moveTo>
                <a:lnTo>
                  <a:pt x="3886200" y="457200"/>
                </a:lnTo>
                <a:lnTo>
                  <a:pt x="3886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7387" y="1696211"/>
            <a:ext cx="3494532" cy="3627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67555" y="1572767"/>
            <a:ext cx="3980688" cy="551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31564" y="1676400"/>
            <a:ext cx="2994660" cy="3916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14800" y="1600200"/>
            <a:ext cx="3886200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14800" y="1600200"/>
            <a:ext cx="3886200" cy="457200"/>
          </a:xfrm>
          <a:custGeom>
            <a:avLst/>
            <a:gdLst/>
            <a:ahLst/>
            <a:cxnLst/>
            <a:rect l="l" t="t" r="r" b="b"/>
            <a:pathLst>
              <a:path w="3886200" h="457200">
                <a:moveTo>
                  <a:pt x="0" y="457200"/>
                </a:moveTo>
                <a:lnTo>
                  <a:pt x="3886200" y="457200"/>
                </a:lnTo>
                <a:lnTo>
                  <a:pt x="3886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71188" y="1696211"/>
            <a:ext cx="2915412" cy="31089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07340" y="2150491"/>
            <a:ext cx="379222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b="1" spc="-10" dirty="0">
                <a:latin typeface="Calibri"/>
                <a:cs typeface="Calibri"/>
              </a:rPr>
              <a:t>Represent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5" dirty="0">
                <a:latin typeface="Calibri"/>
                <a:cs typeface="Calibri"/>
              </a:rPr>
              <a:t>actual  </a:t>
            </a:r>
            <a:r>
              <a:rPr sz="2000" b="1" dirty="0">
                <a:latin typeface="Calibri"/>
                <a:cs typeface="Calibri"/>
              </a:rPr>
              <a:t>polymorphism of the</a:t>
            </a:r>
            <a:r>
              <a:rPr sz="2000" b="1" spc="-1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phenotype  </a:t>
            </a:r>
            <a:r>
              <a:rPr sz="2000" b="1" spc="-10" dirty="0">
                <a:latin typeface="Calibri"/>
                <a:cs typeface="Calibri"/>
              </a:rPr>
              <a:t>important </a:t>
            </a:r>
            <a:r>
              <a:rPr sz="2000" b="1" spc="-15" dirty="0">
                <a:latin typeface="Calibri"/>
                <a:cs typeface="Calibri"/>
              </a:rPr>
              <a:t>for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breeder.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7340" y="3930777"/>
            <a:ext cx="3733165" cy="1916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b="1" spc="-10" dirty="0">
                <a:latin typeface="Calibri"/>
                <a:cs typeface="Calibri"/>
              </a:rPr>
              <a:t>Generally </a:t>
            </a:r>
            <a:r>
              <a:rPr sz="2000" b="1" spc="-5" dirty="0">
                <a:latin typeface="Calibri"/>
                <a:cs typeface="Calibri"/>
              </a:rPr>
              <a:t>scored </a:t>
            </a:r>
            <a:r>
              <a:rPr sz="2000" b="1" spc="-15" dirty="0">
                <a:latin typeface="Calibri"/>
                <a:cs typeface="Calibri"/>
              </a:rPr>
              <a:t>quickly, </a:t>
            </a:r>
            <a:r>
              <a:rPr sz="2000" b="1" dirty="0">
                <a:latin typeface="Calibri"/>
                <a:cs typeface="Calibri"/>
              </a:rPr>
              <a:t>simply  and </a:t>
            </a:r>
            <a:r>
              <a:rPr sz="2000" b="1" spc="-5" dirty="0">
                <a:latin typeface="Calibri"/>
                <a:cs typeface="Calibri"/>
              </a:rPr>
              <a:t>without </a:t>
            </a:r>
            <a:r>
              <a:rPr sz="2000" b="1" spc="-10" dirty="0">
                <a:latin typeface="Calibri"/>
                <a:cs typeface="Calibri"/>
              </a:rPr>
              <a:t>laboratory  </a:t>
            </a:r>
            <a:r>
              <a:rPr sz="2000" b="1" spc="-5" dirty="0">
                <a:latin typeface="Calibri"/>
                <a:cs typeface="Calibri"/>
              </a:rPr>
              <a:t>equipments.</a:t>
            </a:r>
            <a:endParaRPr sz="2000">
              <a:latin typeface="Calibri"/>
              <a:cs typeface="Calibri"/>
            </a:endParaRPr>
          </a:p>
          <a:p>
            <a:pPr marL="355600" marR="179070" indent="-342900">
              <a:lnSpc>
                <a:spcPct val="100000"/>
              </a:lnSpc>
              <a:spcBef>
                <a:spcPts val="484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b="1" dirty="0">
                <a:latin typeface="Calibri"/>
                <a:cs typeface="Calibri"/>
              </a:rPr>
              <a:t>Influenced </a:t>
            </a:r>
            <a:r>
              <a:rPr sz="2000" b="1" spc="-5" dirty="0">
                <a:latin typeface="Calibri"/>
                <a:cs typeface="Calibri"/>
              </a:rPr>
              <a:t>by </a:t>
            </a:r>
            <a:r>
              <a:rPr sz="2000" b="1" spc="-10" dirty="0">
                <a:latin typeface="Calibri"/>
                <a:cs typeface="Calibri"/>
              </a:rPr>
              <a:t>environment,  </a:t>
            </a:r>
            <a:r>
              <a:rPr sz="2000" b="1" spc="-5" dirty="0">
                <a:latin typeface="Calibri"/>
                <a:cs typeface="Calibri"/>
              </a:rPr>
              <a:t>Time </a:t>
            </a:r>
            <a:r>
              <a:rPr sz="2000" b="1" dirty="0">
                <a:latin typeface="Calibri"/>
                <a:cs typeface="Calibri"/>
              </a:rPr>
              <a:t>consuming, </a:t>
            </a:r>
            <a:r>
              <a:rPr sz="2000" b="1" spc="-10" dirty="0">
                <a:latin typeface="Calibri"/>
                <a:cs typeface="Calibri"/>
              </a:rPr>
              <a:t>require </a:t>
            </a:r>
            <a:r>
              <a:rPr sz="2000" b="1" spc="-15" dirty="0">
                <a:latin typeface="Calibri"/>
                <a:cs typeface="Calibri"/>
              </a:rPr>
              <a:t>large  </a:t>
            </a:r>
            <a:r>
              <a:rPr sz="2000" b="1" spc="-5" dirty="0">
                <a:latin typeface="Calibri"/>
                <a:cs typeface="Calibri"/>
              </a:rPr>
              <a:t>population.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94175" y="2150491"/>
            <a:ext cx="3642995" cy="3623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b="1" spc="-10" dirty="0">
                <a:latin typeface="Calibri"/>
                <a:cs typeface="Calibri"/>
              </a:rPr>
              <a:t>Represent naturally </a:t>
            </a:r>
            <a:r>
              <a:rPr sz="2000" b="1" dirty="0">
                <a:latin typeface="Calibri"/>
                <a:cs typeface="Calibri"/>
              </a:rPr>
              <a:t>occurring  polymorphism in </a:t>
            </a:r>
            <a:r>
              <a:rPr sz="2000" b="1" spc="-5" dirty="0">
                <a:latin typeface="Calibri"/>
                <a:cs typeface="Calibri"/>
              </a:rPr>
              <a:t>DNA  </a:t>
            </a:r>
            <a:r>
              <a:rPr sz="2000" b="1" dirty="0">
                <a:latin typeface="Calibri"/>
                <a:cs typeface="Calibri"/>
              </a:rPr>
              <a:t>sequence (</a:t>
            </a:r>
            <a:r>
              <a:rPr sz="2000" b="1" i="1" dirty="0">
                <a:latin typeface="Calibri"/>
                <a:cs typeface="Calibri"/>
              </a:rPr>
              <a:t>i.e</a:t>
            </a:r>
            <a:r>
              <a:rPr sz="2000" b="1" dirty="0">
                <a:latin typeface="Calibri"/>
                <a:cs typeface="Calibri"/>
              </a:rPr>
              <a:t>. </a:t>
            </a:r>
            <a:r>
              <a:rPr sz="2000" b="1" spc="-5" dirty="0">
                <a:latin typeface="Calibri"/>
                <a:cs typeface="Calibri"/>
              </a:rPr>
              <a:t>base pair  </a:t>
            </a:r>
            <a:r>
              <a:rPr sz="2000" b="1" dirty="0">
                <a:latin typeface="Calibri"/>
                <a:cs typeface="Calibri"/>
              </a:rPr>
              <a:t>deletion, </a:t>
            </a:r>
            <a:r>
              <a:rPr sz="2000" b="1" spc="-5" dirty="0">
                <a:latin typeface="Calibri"/>
                <a:cs typeface="Calibri"/>
              </a:rPr>
              <a:t>substitution,</a:t>
            </a:r>
            <a:r>
              <a:rPr sz="2000" b="1" spc="-11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addition  or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patterns)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"/>
            </a:pPr>
            <a:endParaRPr sz="2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000" b="1" spc="-10" dirty="0">
                <a:latin typeface="Calibri"/>
                <a:cs typeface="Calibri"/>
              </a:rPr>
              <a:t>Generally </a:t>
            </a:r>
            <a:r>
              <a:rPr sz="2000" b="1" spc="-5" dirty="0">
                <a:latin typeface="Calibri"/>
                <a:cs typeface="Calibri"/>
              </a:rPr>
              <a:t>scored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laboratory.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"/>
            </a:pPr>
            <a:endParaRPr sz="2900">
              <a:latin typeface="Times New Roman"/>
              <a:cs typeface="Times New Roman"/>
            </a:endParaRPr>
          </a:p>
          <a:p>
            <a:pPr marL="355600" marR="111125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000" b="1" spc="-10" dirty="0">
                <a:latin typeface="Calibri"/>
                <a:cs typeface="Calibri"/>
              </a:rPr>
              <a:t>Comparatively </a:t>
            </a:r>
            <a:r>
              <a:rPr sz="2000" b="1" dirty="0">
                <a:latin typeface="Calibri"/>
                <a:cs typeface="Calibri"/>
              </a:rPr>
              <a:t>less time  consuming and do not</a:t>
            </a:r>
            <a:r>
              <a:rPr sz="2000" b="1" spc="-1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require  </a:t>
            </a:r>
            <a:r>
              <a:rPr sz="2000" b="1" spc="-15" dirty="0">
                <a:latin typeface="Calibri"/>
                <a:cs typeface="Calibri"/>
              </a:rPr>
              <a:t>large</a:t>
            </a:r>
            <a:r>
              <a:rPr sz="2000" b="1" spc="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population.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4054" y="0"/>
            <a:ext cx="616839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230120" marR="5080" indent="-2218055">
              <a:lnSpc>
                <a:spcPts val="4320"/>
              </a:lnSpc>
              <a:spcBef>
                <a:spcPts val="640"/>
              </a:spcBef>
            </a:pPr>
            <a:r>
              <a:rPr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Protein </a:t>
            </a:r>
            <a:r>
              <a:rPr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based or Biochemical </a:t>
            </a:r>
            <a:r>
              <a:rPr spc="-5" dirty="0">
                <a:solidFill>
                  <a:srgbClr val="006FC0"/>
                </a:solidFill>
              </a:rPr>
              <a:t> </a:t>
            </a:r>
            <a:r>
              <a:rPr u="heavy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markers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35709"/>
            <a:ext cx="7997825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"/>
              <a:tabLst>
                <a:tab pos="240665" algn="l"/>
              </a:tabLst>
            </a:pPr>
            <a:r>
              <a:rPr sz="2000" b="1" spc="-5" dirty="0">
                <a:latin typeface="Calibri"/>
                <a:cs typeface="Calibri"/>
              </a:rPr>
              <a:t>Isozymes analysis </a:t>
            </a:r>
            <a:r>
              <a:rPr sz="2000" b="1" dirty="0">
                <a:latin typeface="Calibri"/>
                <a:cs typeface="Calibri"/>
              </a:rPr>
              <a:t>has been used </a:t>
            </a:r>
            <a:r>
              <a:rPr sz="2000" b="1" spc="-15" dirty="0">
                <a:latin typeface="Calibri"/>
                <a:cs typeface="Calibri"/>
              </a:rPr>
              <a:t>for </a:t>
            </a:r>
            <a:r>
              <a:rPr sz="2000" b="1" spc="-10" dirty="0">
                <a:latin typeface="Calibri"/>
                <a:cs typeface="Calibri"/>
              </a:rPr>
              <a:t>over </a:t>
            </a:r>
            <a:r>
              <a:rPr sz="2000" b="1" dirty="0">
                <a:latin typeface="Calibri"/>
                <a:cs typeface="Calibri"/>
              </a:rPr>
              <a:t>60 </a:t>
            </a:r>
            <a:r>
              <a:rPr sz="2000" b="1" spc="-15" dirty="0">
                <a:latin typeface="Calibri"/>
                <a:cs typeface="Calibri"/>
              </a:rPr>
              <a:t>years for </a:t>
            </a:r>
            <a:r>
              <a:rPr sz="2000" b="1" spc="-10" dirty="0">
                <a:latin typeface="Calibri"/>
                <a:cs typeface="Calibri"/>
              </a:rPr>
              <a:t>various research  </a:t>
            </a:r>
            <a:r>
              <a:rPr sz="2000" b="1" spc="-5" dirty="0">
                <a:latin typeface="Calibri"/>
                <a:cs typeface="Calibri"/>
              </a:rPr>
              <a:t>purposes in </a:t>
            </a:r>
            <a:r>
              <a:rPr sz="2000" b="1" spc="-20" dirty="0">
                <a:latin typeface="Calibri"/>
                <a:cs typeface="Calibri"/>
              </a:rPr>
              <a:t>biology, </a:t>
            </a:r>
            <a:r>
              <a:rPr sz="2000" b="1" spc="-5" dirty="0">
                <a:latin typeface="Calibri"/>
                <a:cs typeface="Calibri"/>
              </a:rPr>
              <a:t>viz. </a:t>
            </a:r>
            <a:r>
              <a:rPr sz="2000" b="1" spc="-15" dirty="0">
                <a:latin typeface="Calibri"/>
                <a:cs typeface="Calibri"/>
              </a:rPr>
              <a:t>to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delineate phylogenetic relationships</a:t>
            </a:r>
            <a:r>
              <a:rPr sz="2000" b="1" spc="-10" dirty="0">
                <a:latin typeface="Calibri"/>
                <a:cs typeface="Calibri"/>
              </a:rPr>
              <a:t>, </a:t>
            </a:r>
            <a:r>
              <a:rPr sz="2000" b="1" spc="-35" dirty="0">
                <a:latin typeface="Calibri"/>
                <a:cs typeface="Calibri"/>
              </a:rPr>
              <a:t>to  </a:t>
            </a:r>
            <a:r>
              <a:rPr sz="2000" b="1" spc="-15" dirty="0">
                <a:latin typeface="Calibri"/>
                <a:cs typeface="Calibri"/>
              </a:rPr>
              <a:t>estimate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genetic variability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and </a:t>
            </a:r>
            <a:r>
              <a:rPr sz="2000" b="1" spc="-30" dirty="0">
                <a:solidFill>
                  <a:srgbClr val="006FC0"/>
                </a:solidFill>
                <a:latin typeface="Calibri"/>
                <a:cs typeface="Calibri"/>
              </a:rPr>
              <a:t>taxonomy, </a:t>
            </a:r>
            <a:r>
              <a:rPr sz="2000" b="1" spc="-10" dirty="0">
                <a:latin typeface="Calibri"/>
                <a:cs typeface="Calibri"/>
              </a:rPr>
              <a:t>to study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population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genetics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and 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developmental 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biology,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to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characterization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in plant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genetic resources </a:t>
            </a:r>
            <a:r>
              <a:rPr sz="2000" b="1" spc="-10" dirty="0">
                <a:latin typeface="Calibri"/>
                <a:cs typeface="Calibri"/>
              </a:rPr>
              <a:t> management </a:t>
            </a:r>
            <a:r>
              <a:rPr sz="2000" b="1" dirty="0">
                <a:latin typeface="Calibri"/>
                <a:cs typeface="Calibri"/>
              </a:rPr>
              <a:t>and </a:t>
            </a:r>
            <a:r>
              <a:rPr sz="2000" b="1" spc="-5" dirty="0">
                <a:latin typeface="Calibri"/>
                <a:cs typeface="Calibri"/>
              </a:rPr>
              <a:t>plant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breeding.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"/>
            </a:pPr>
            <a:endParaRPr sz="20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SzPct val="95000"/>
              <a:buFont typeface="Wingdings"/>
              <a:buChar char=""/>
              <a:tabLst>
                <a:tab pos="240665" algn="l"/>
              </a:tabLst>
            </a:pPr>
            <a:r>
              <a:rPr sz="2000" b="1" spc="-5" dirty="0">
                <a:latin typeface="Calibri"/>
                <a:cs typeface="Calibri"/>
              </a:rPr>
              <a:t>Isozymes </a:t>
            </a:r>
            <a:r>
              <a:rPr sz="2000" b="1" spc="-15" dirty="0">
                <a:latin typeface="Calibri"/>
                <a:cs typeface="Calibri"/>
              </a:rPr>
              <a:t>were </a:t>
            </a:r>
            <a:r>
              <a:rPr sz="2000" b="1" spc="-5" dirty="0">
                <a:latin typeface="Calibri"/>
                <a:cs typeface="Calibri"/>
              </a:rPr>
              <a:t>defined as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structurally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different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molecular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forms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of 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an 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enzyme with, 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qualitatively,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the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same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catalytic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function</a:t>
            </a:r>
            <a:r>
              <a:rPr sz="2000" b="1" spc="-5" dirty="0">
                <a:latin typeface="Calibri"/>
                <a:cs typeface="Calibri"/>
              </a:rPr>
              <a:t>. Isozymes </a:t>
            </a:r>
            <a:r>
              <a:rPr sz="2000" b="1" spc="-10" dirty="0">
                <a:latin typeface="Calibri"/>
                <a:cs typeface="Calibri"/>
              </a:rPr>
              <a:t>originate  </a:t>
            </a:r>
            <a:r>
              <a:rPr sz="2000" b="1" spc="-5" dirty="0">
                <a:latin typeface="Calibri"/>
                <a:cs typeface="Calibri"/>
              </a:rPr>
              <a:t>through amino acid </a:t>
            </a:r>
            <a:r>
              <a:rPr sz="2000" b="1" spc="-10" dirty="0">
                <a:latin typeface="Calibri"/>
                <a:cs typeface="Calibri"/>
              </a:rPr>
              <a:t>alterations, </a:t>
            </a:r>
            <a:r>
              <a:rPr sz="2000" b="1" spc="-5" dirty="0">
                <a:latin typeface="Calibri"/>
                <a:cs typeface="Calibri"/>
              </a:rPr>
              <a:t>which cause changes </a:t>
            </a:r>
            <a:r>
              <a:rPr sz="2000" b="1" spc="-10" dirty="0">
                <a:latin typeface="Calibri"/>
                <a:cs typeface="Calibri"/>
              </a:rPr>
              <a:t>in </a:t>
            </a:r>
            <a:r>
              <a:rPr sz="2000" b="1" spc="-5" dirty="0">
                <a:latin typeface="Calibri"/>
                <a:cs typeface="Calibri"/>
              </a:rPr>
              <a:t>net </a:t>
            </a:r>
            <a:r>
              <a:rPr sz="2000" b="1" spc="-10" dirty="0">
                <a:latin typeface="Calibri"/>
                <a:cs typeface="Calibri"/>
              </a:rPr>
              <a:t>charge, </a:t>
            </a:r>
            <a:r>
              <a:rPr sz="2000" b="1" dirty="0">
                <a:latin typeface="Calibri"/>
                <a:cs typeface="Calibri"/>
              </a:rPr>
              <a:t>or the  </a:t>
            </a:r>
            <a:r>
              <a:rPr sz="2000" b="1" spc="-5" dirty="0">
                <a:latin typeface="Calibri"/>
                <a:cs typeface="Calibri"/>
              </a:rPr>
              <a:t>spatial </a:t>
            </a:r>
            <a:r>
              <a:rPr sz="2000" b="1" spc="-10" dirty="0">
                <a:latin typeface="Calibri"/>
                <a:cs typeface="Calibri"/>
              </a:rPr>
              <a:t>structure </a:t>
            </a:r>
            <a:r>
              <a:rPr sz="2000" b="1" spc="-5" dirty="0">
                <a:latin typeface="Calibri"/>
                <a:cs typeface="Calibri"/>
              </a:rPr>
              <a:t>(conformation) </a:t>
            </a:r>
            <a:r>
              <a:rPr sz="2000" b="1" dirty="0">
                <a:latin typeface="Calibri"/>
                <a:cs typeface="Calibri"/>
              </a:rPr>
              <a:t>of </a:t>
            </a:r>
            <a:r>
              <a:rPr sz="2000" b="1" spc="-5" dirty="0">
                <a:latin typeface="Calibri"/>
                <a:cs typeface="Calibri"/>
              </a:rPr>
              <a:t>the enzyme </a:t>
            </a:r>
            <a:r>
              <a:rPr sz="2000" b="1" dirty="0">
                <a:latin typeface="Calibri"/>
                <a:cs typeface="Calibri"/>
              </a:rPr>
              <a:t>molecules </a:t>
            </a:r>
            <a:r>
              <a:rPr sz="2000" b="1" spc="-5" dirty="0">
                <a:latin typeface="Calibri"/>
                <a:cs typeface="Calibri"/>
              </a:rPr>
              <a:t>and </a:t>
            </a:r>
            <a:r>
              <a:rPr sz="2000" b="1" spc="-10" dirty="0">
                <a:latin typeface="Calibri"/>
                <a:cs typeface="Calibri"/>
              </a:rPr>
              <a:t>also,  therefore, </a:t>
            </a:r>
            <a:r>
              <a:rPr sz="2000" b="1" spc="-5" dirty="0">
                <a:latin typeface="Calibri"/>
                <a:cs typeface="Calibri"/>
              </a:rPr>
              <a:t>their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electrophoretic </a:t>
            </a:r>
            <a:r>
              <a:rPr sz="2000" b="1" spc="-20" dirty="0">
                <a:solidFill>
                  <a:srgbClr val="006FC0"/>
                </a:solidFill>
                <a:latin typeface="Calibri"/>
                <a:cs typeface="Calibri"/>
              </a:rPr>
              <a:t>mobility. </a:t>
            </a:r>
            <a:r>
              <a:rPr sz="2000" b="1" spc="-10" dirty="0">
                <a:latin typeface="Calibri"/>
                <a:cs typeface="Calibri"/>
              </a:rPr>
              <a:t>After </a:t>
            </a:r>
            <a:r>
              <a:rPr sz="2000" b="1" spc="-5" dirty="0">
                <a:latin typeface="Calibri"/>
                <a:cs typeface="Calibri"/>
              </a:rPr>
              <a:t>specific </a:t>
            </a:r>
            <a:r>
              <a:rPr sz="2000" b="1" spc="-10" dirty="0">
                <a:latin typeface="Calibri"/>
                <a:cs typeface="Calibri"/>
              </a:rPr>
              <a:t>staining </a:t>
            </a:r>
            <a:r>
              <a:rPr sz="2000" b="1" dirty="0">
                <a:latin typeface="Calibri"/>
                <a:cs typeface="Calibri"/>
              </a:rPr>
              <a:t>the </a:t>
            </a:r>
            <a:r>
              <a:rPr sz="2000" b="1" spc="-10" dirty="0">
                <a:latin typeface="Calibri"/>
                <a:cs typeface="Calibri"/>
              </a:rPr>
              <a:t>isozyme  </a:t>
            </a:r>
            <a:r>
              <a:rPr sz="2000" b="1" spc="-5" dirty="0">
                <a:latin typeface="Calibri"/>
                <a:cs typeface="Calibri"/>
              </a:rPr>
              <a:t>profile </a:t>
            </a:r>
            <a:r>
              <a:rPr sz="2000" b="1" dirty="0">
                <a:latin typeface="Calibri"/>
                <a:cs typeface="Calibri"/>
              </a:rPr>
              <a:t>of individual samples </a:t>
            </a:r>
            <a:r>
              <a:rPr sz="2000" b="1" spc="-5" dirty="0">
                <a:latin typeface="Calibri"/>
                <a:cs typeface="Calibri"/>
              </a:rPr>
              <a:t>can </a:t>
            </a:r>
            <a:r>
              <a:rPr sz="2000" b="1" dirty="0">
                <a:latin typeface="Calibri"/>
                <a:cs typeface="Calibri"/>
              </a:rPr>
              <a:t>be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observed.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"/>
            </a:pPr>
            <a:endParaRPr sz="205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buSzPct val="95000"/>
              <a:buFont typeface="Wingdings"/>
              <a:buChar char=""/>
              <a:tabLst>
                <a:tab pos="240665" algn="l"/>
              </a:tabLst>
            </a:pPr>
            <a:r>
              <a:rPr sz="2000" b="1" spc="-5" dirty="0">
                <a:latin typeface="Calibri"/>
                <a:cs typeface="Calibri"/>
              </a:rPr>
              <a:t>Allozymes </a:t>
            </a:r>
            <a:r>
              <a:rPr sz="2000" b="1" spc="-10" dirty="0">
                <a:latin typeface="Calibri"/>
                <a:cs typeface="Calibri"/>
              </a:rPr>
              <a:t>are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allelic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variants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of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enzymes </a:t>
            </a:r>
            <a:r>
              <a:rPr sz="2000" b="1" spc="-5" dirty="0">
                <a:latin typeface="Calibri"/>
                <a:cs typeface="Calibri"/>
              </a:rPr>
              <a:t>encoded by </a:t>
            </a:r>
            <a:r>
              <a:rPr sz="2000" b="1" spc="-15" dirty="0">
                <a:latin typeface="Calibri"/>
                <a:cs typeface="Calibri"/>
              </a:rPr>
              <a:t>structural </a:t>
            </a:r>
            <a:r>
              <a:rPr sz="2000" b="1" spc="-5" dirty="0">
                <a:latin typeface="Calibri"/>
                <a:cs typeface="Calibri"/>
              </a:rPr>
              <a:t>genes.  </a:t>
            </a:r>
            <a:r>
              <a:rPr sz="2000" b="1" dirty="0">
                <a:latin typeface="Calibri"/>
                <a:cs typeface="Calibri"/>
              </a:rPr>
              <a:t>Allelic </a:t>
            </a:r>
            <a:r>
              <a:rPr sz="2000" b="1" spc="-10" dirty="0">
                <a:latin typeface="Calibri"/>
                <a:cs typeface="Calibri"/>
              </a:rPr>
              <a:t>variation </a:t>
            </a:r>
            <a:r>
              <a:rPr sz="2000" b="1" spc="-5" dirty="0">
                <a:latin typeface="Calibri"/>
                <a:cs typeface="Calibri"/>
              </a:rPr>
              <a:t>can </a:t>
            </a:r>
            <a:r>
              <a:rPr sz="2000" b="1" dirty="0">
                <a:latin typeface="Calibri"/>
                <a:cs typeface="Calibri"/>
              </a:rPr>
              <a:t>be </a:t>
            </a:r>
            <a:r>
              <a:rPr sz="2000" b="1" spc="-10" dirty="0">
                <a:latin typeface="Calibri"/>
                <a:cs typeface="Calibri"/>
              </a:rPr>
              <a:t>detected </a:t>
            </a:r>
            <a:r>
              <a:rPr sz="2000" b="1" spc="-5" dirty="0">
                <a:latin typeface="Calibri"/>
                <a:cs typeface="Calibri"/>
              </a:rPr>
              <a:t>by </a:t>
            </a:r>
            <a:r>
              <a:rPr sz="2000" b="1" spc="-15" dirty="0">
                <a:latin typeface="Calibri"/>
                <a:cs typeface="Calibri"/>
              </a:rPr>
              <a:t>gel </a:t>
            </a:r>
            <a:r>
              <a:rPr sz="2000" b="1" spc="-10" dirty="0">
                <a:latin typeface="Calibri"/>
                <a:cs typeface="Calibri"/>
              </a:rPr>
              <a:t>electrophoresis </a:t>
            </a:r>
            <a:r>
              <a:rPr sz="2000" b="1" dirty="0">
                <a:latin typeface="Calibri"/>
                <a:cs typeface="Calibri"/>
              </a:rPr>
              <a:t>and </a:t>
            </a:r>
            <a:r>
              <a:rPr sz="2000" b="1" spc="-5" dirty="0">
                <a:latin typeface="Calibri"/>
                <a:cs typeface="Calibri"/>
              </a:rPr>
              <a:t>subsequent  enzyme-specific </a:t>
            </a:r>
            <a:r>
              <a:rPr sz="2000" b="1" spc="-10" dirty="0">
                <a:latin typeface="Calibri"/>
                <a:cs typeface="Calibri"/>
              </a:rPr>
              <a:t>stains that contain </a:t>
            </a:r>
            <a:r>
              <a:rPr sz="2000" b="1" spc="-15" dirty="0">
                <a:latin typeface="Calibri"/>
                <a:cs typeface="Calibri"/>
              </a:rPr>
              <a:t>substrate for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enzyme.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513715"/>
            <a:ext cx="1835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6FC0"/>
                </a:solidFill>
              </a:rPr>
              <a:t>Ad</a:t>
            </a:r>
            <a:r>
              <a:rPr sz="2800" spc="-50" dirty="0">
                <a:solidFill>
                  <a:srgbClr val="006FC0"/>
                </a:solidFill>
              </a:rPr>
              <a:t>v</a:t>
            </a:r>
            <a:r>
              <a:rPr sz="2800" spc="-5" dirty="0">
                <a:solidFill>
                  <a:srgbClr val="006FC0"/>
                </a:solidFill>
              </a:rPr>
              <a:t>a</a:t>
            </a:r>
            <a:r>
              <a:rPr sz="2800" spc="-35" dirty="0">
                <a:solidFill>
                  <a:srgbClr val="006FC0"/>
                </a:solidFill>
              </a:rPr>
              <a:t>n</a:t>
            </a:r>
            <a:r>
              <a:rPr sz="2800" spc="-30" dirty="0">
                <a:solidFill>
                  <a:srgbClr val="006FC0"/>
                </a:solidFill>
              </a:rPr>
              <a:t>t</a:t>
            </a:r>
            <a:r>
              <a:rPr sz="2800" spc="-5" dirty="0">
                <a:solidFill>
                  <a:srgbClr val="006FC0"/>
                </a:solidFill>
              </a:rPr>
              <a:t>a</a:t>
            </a:r>
            <a:r>
              <a:rPr sz="2800" spc="-35" dirty="0">
                <a:solidFill>
                  <a:srgbClr val="006FC0"/>
                </a:solidFill>
              </a:rPr>
              <a:t>g</a:t>
            </a:r>
            <a:r>
              <a:rPr sz="2800" spc="-10" dirty="0">
                <a:solidFill>
                  <a:srgbClr val="006FC0"/>
                </a:solidFill>
              </a:rPr>
              <a:t>e</a:t>
            </a:r>
            <a:r>
              <a:rPr sz="2800" spc="-5" dirty="0">
                <a:solidFill>
                  <a:srgbClr val="006FC0"/>
                </a:solidFill>
              </a:rPr>
              <a:t>s</a:t>
            </a:r>
            <a:r>
              <a:rPr sz="2800" spc="-5" dirty="0"/>
              <a:t>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8739" y="1016634"/>
            <a:ext cx="7767955" cy="2293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spc="-10" dirty="0">
                <a:latin typeface="Calibri"/>
                <a:cs typeface="Calibri"/>
              </a:rPr>
              <a:t>Allozyme </a:t>
            </a:r>
            <a:r>
              <a:rPr sz="2400" b="1" spc="-5" dirty="0">
                <a:latin typeface="Calibri"/>
                <a:cs typeface="Calibri"/>
              </a:rPr>
              <a:t>analysis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does not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require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DNA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extraction </a:t>
            </a:r>
            <a:r>
              <a:rPr sz="2400" b="1" dirty="0">
                <a:latin typeface="Calibri"/>
                <a:cs typeface="Calibri"/>
              </a:rPr>
              <a:t>or </a:t>
            </a:r>
            <a:r>
              <a:rPr sz="2400" b="1" spc="-5" dirty="0">
                <a:latin typeface="Calibri"/>
                <a:cs typeface="Calibri"/>
              </a:rPr>
              <a:t>the  </a:t>
            </a:r>
            <a:r>
              <a:rPr sz="2400" b="1" spc="-10" dirty="0">
                <a:latin typeface="Calibri"/>
                <a:cs typeface="Calibri"/>
              </a:rPr>
              <a:t>availability </a:t>
            </a:r>
            <a:r>
              <a:rPr sz="2400" b="1" dirty="0">
                <a:latin typeface="Calibri"/>
                <a:cs typeface="Calibri"/>
              </a:rPr>
              <a:t>of sequence </a:t>
            </a:r>
            <a:r>
              <a:rPr sz="2400" b="1" spc="-10" dirty="0">
                <a:latin typeface="Calibri"/>
                <a:cs typeface="Calibri"/>
              </a:rPr>
              <a:t>information, primers </a:t>
            </a:r>
            <a:r>
              <a:rPr sz="2400" b="1" dirty="0">
                <a:latin typeface="Calibri"/>
                <a:cs typeface="Calibri"/>
              </a:rPr>
              <a:t>or </a:t>
            </a:r>
            <a:r>
              <a:rPr sz="2400" b="1" spc="-10" dirty="0">
                <a:latin typeface="Calibri"/>
                <a:cs typeface="Calibri"/>
              </a:rPr>
              <a:t>probes,  they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are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quick 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and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easy 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to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use</a:t>
            </a:r>
            <a:r>
              <a:rPr sz="2400" b="1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Simple analytical 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procedures</a:t>
            </a:r>
            <a:r>
              <a:rPr sz="2400" b="1" spc="-10" dirty="0">
                <a:latin typeface="Calibri"/>
                <a:cs typeface="Calibri"/>
              </a:rPr>
              <a:t>, </a:t>
            </a:r>
            <a:r>
              <a:rPr sz="2400" b="1" spc="-5" dirty="0">
                <a:latin typeface="Calibri"/>
                <a:cs typeface="Calibri"/>
              </a:rPr>
              <a:t>allow </a:t>
            </a:r>
            <a:r>
              <a:rPr sz="2400" b="1" dirty="0">
                <a:latin typeface="Calibri"/>
                <a:cs typeface="Calibri"/>
              </a:rPr>
              <a:t>some </a:t>
            </a:r>
            <a:r>
              <a:rPr sz="2400" b="1" spc="-10" dirty="0">
                <a:latin typeface="Calibri"/>
                <a:cs typeface="Calibri"/>
              </a:rPr>
              <a:t>allozymes </a:t>
            </a:r>
            <a:r>
              <a:rPr sz="2400" b="1" spc="-15" dirty="0">
                <a:latin typeface="Calibri"/>
                <a:cs typeface="Calibri"/>
              </a:rPr>
              <a:t>to </a:t>
            </a:r>
            <a:r>
              <a:rPr sz="2400" b="1" spc="-5" dirty="0">
                <a:latin typeface="Calibri"/>
                <a:cs typeface="Calibri"/>
              </a:rPr>
              <a:t>be  applied </a:t>
            </a:r>
            <a:r>
              <a:rPr sz="2400" b="1" spc="-15" dirty="0">
                <a:latin typeface="Calibri"/>
                <a:cs typeface="Calibri"/>
              </a:rPr>
              <a:t>at </a:t>
            </a:r>
            <a:r>
              <a:rPr sz="2400" b="1" spc="-10" dirty="0">
                <a:latin typeface="Calibri"/>
                <a:cs typeface="Calibri"/>
              </a:rPr>
              <a:t>relatively </a:t>
            </a:r>
            <a:r>
              <a:rPr sz="2400" b="1" spc="-5" dirty="0">
                <a:latin typeface="Calibri"/>
                <a:cs typeface="Calibri"/>
              </a:rPr>
              <a:t>low </a:t>
            </a:r>
            <a:r>
              <a:rPr sz="2400" b="1" spc="-10" dirty="0">
                <a:latin typeface="Calibri"/>
                <a:cs typeface="Calibri"/>
              </a:rPr>
              <a:t>costs, </a:t>
            </a:r>
            <a:r>
              <a:rPr sz="2400" b="1" spc="-5" dirty="0">
                <a:latin typeface="Calibri"/>
                <a:cs typeface="Calibri"/>
              </a:rPr>
              <a:t>depending </a:t>
            </a:r>
            <a:r>
              <a:rPr sz="2400" b="1" dirty="0">
                <a:latin typeface="Calibri"/>
                <a:cs typeface="Calibri"/>
              </a:rPr>
              <a:t>on </a:t>
            </a:r>
            <a:r>
              <a:rPr sz="2400" b="1" spc="-5" dirty="0">
                <a:latin typeface="Calibri"/>
                <a:cs typeface="Calibri"/>
              </a:rPr>
              <a:t>the enzyme  </a:t>
            </a:r>
            <a:r>
              <a:rPr sz="2400" b="1" spc="-10" dirty="0">
                <a:latin typeface="Calibri"/>
                <a:cs typeface="Calibri"/>
              </a:rPr>
              <a:t>staining </a:t>
            </a:r>
            <a:r>
              <a:rPr sz="2400" b="1" spc="-15" dirty="0">
                <a:latin typeface="Calibri"/>
                <a:cs typeface="Calibri"/>
              </a:rPr>
              <a:t>reagents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used.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357448"/>
            <a:ext cx="230695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884045" algn="l"/>
              </a:tabLst>
            </a:pPr>
            <a:r>
              <a:rPr sz="2400" b="1" dirty="0">
                <a:latin typeface="Calibri"/>
                <a:cs typeface="Calibri"/>
              </a:rPr>
              <a:t>Al</a:t>
            </a:r>
            <a:r>
              <a:rPr sz="2400" b="1" spc="-10" dirty="0">
                <a:latin typeface="Calibri"/>
                <a:cs typeface="Calibri"/>
              </a:rPr>
              <a:t>l</a:t>
            </a:r>
            <a:r>
              <a:rPr sz="2400" b="1" spc="-35" dirty="0">
                <a:latin typeface="Calibri"/>
                <a:cs typeface="Calibri"/>
              </a:rPr>
              <a:t>o</a:t>
            </a:r>
            <a:r>
              <a:rPr sz="2400" b="1" spc="-20" dirty="0">
                <a:latin typeface="Calibri"/>
                <a:cs typeface="Calibri"/>
              </a:rPr>
              <a:t>z</a:t>
            </a:r>
            <a:r>
              <a:rPr sz="2400" b="1" dirty="0">
                <a:latin typeface="Calibri"/>
                <a:cs typeface="Calibri"/>
              </a:rPr>
              <a:t>ym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s	a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b="1" spc="-20" dirty="0">
                <a:solidFill>
                  <a:srgbClr val="006FC0"/>
                </a:solidFill>
                <a:latin typeface="Calibri"/>
                <a:cs typeface="Calibri"/>
              </a:rPr>
              <a:t>reproducibility</a:t>
            </a:r>
            <a:r>
              <a:rPr sz="2400" b="1" spc="-2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5117" y="3357448"/>
            <a:ext cx="525145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00"/>
              </a:spcBef>
              <a:tabLst>
                <a:tab pos="1791335" algn="l"/>
                <a:tab pos="3067050" algn="l"/>
                <a:tab pos="3837940" algn="l"/>
                <a:tab pos="4692015" algn="l"/>
              </a:tabLst>
            </a:pP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od</a:t>
            </a:r>
            <a:r>
              <a:rPr sz="2400" b="1" spc="-15" dirty="0">
                <a:solidFill>
                  <a:srgbClr val="006FC0"/>
                </a:solidFill>
                <a:latin typeface="Calibri"/>
                <a:cs typeface="Calibri"/>
              </a:rPr>
              <a:t>om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-3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t	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mar</a:t>
            </a:r>
            <a:r>
              <a:rPr sz="2400" b="1" spc="-6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s	</a:t>
            </a:r>
            <a:r>
              <a:rPr sz="2400" b="1" dirty="0">
                <a:latin typeface="Calibri"/>
                <a:cs typeface="Calibri"/>
              </a:rPr>
              <a:t>t</a:t>
            </a:r>
            <a:r>
              <a:rPr sz="2400" b="1" spc="-15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t	h</a:t>
            </a:r>
            <a:r>
              <a:rPr sz="2400" b="1" spc="-40" dirty="0">
                <a:latin typeface="Calibri"/>
                <a:cs typeface="Calibri"/>
              </a:rPr>
              <a:t>a</a:t>
            </a:r>
            <a:r>
              <a:rPr sz="2400" b="1" spc="-20" dirty="0">
                <a:latin typeface="Calibri"/>
                <a:cs typeface="Calibri"/>
              </a:rPr>
              <a:t>v</a:t>
            </a:r>
            <a:r>
              <a:rPr sz="2400" b="1" dirty="0">
                <a:latin typeface="Calibri"/>
                <a:cs typeface="Calibri"/>
              </a:rPr>
              <a:t>e	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5" dirty="0">
                <a:solidFill>
                  <a:srgbClr val="006FC0"/>
                </a:solidFill>
                <a:latin typeface="Calibri"/>
                <a:cs typeface="Calibri"/>
              </a:rPr>
              <a:t>gh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731645" algn="l"/>
                <a:tab pos="2503170" algn="l"/>
                <a:tab pos="3780154" algn="l"/>
                <a:tab pos="4975225" algn="l"/>
              </a:tabLst>
            </a:pPr>
            <a:r>
              <a:rPr sz="2400" b="1" spc="-3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ymo</a:t>
            </a:r>
            <a:r>
              <a:rPr sz="2400" b="1" spc="-1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dirty="0">
                <a:solidFill>
                  <a:srgbClr val="006FC0"/>
                </a:solidFill>
                <a:latin typeface="Calibri"/>
                <a:cs typeface="Calibri"/>
              </a:rPr>
              <a:t>s	</a:t>
            </a:r>
            <a:r>
              <a:rPr sz="2400" b="1" spc="-5" dirty="0">
                <a:latin typeface="Calibri"/>
                <a:cs typeface="Calibri"/>
              </a:rPr>
              <a:t>(th</a:t>
            </a:r>
            <a:r>
              <a:rPr sz="2400" b="1" dirty="0">
                <a:latin typeface="Calibri"/>
                <a:cs typeface="Calibri"/>
              </a:rPr>
              <a:t>e	ba</a:t>
            </a:r>
            <a:r>
              <a:rPr sz="2400" b="1" spc="-10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d</a:t>
            </a:r>
            <a:r>
              <a:rPr sz="2400" b="1" spc="-10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ng	p</a:t>
            </a:r>
            <a:r>
              <a:rPr sz="2400" b="1" spc="-30" dirty="0">
                <a:latin typeface="Calibri"/>
                <a:cs typeface="Calibri"/>
              </a:rPr>
              <a:t>att</a:t>
            </a:r>
            <a:r>
              <a:rPr sz="2400" b="1" spc="-5" dirty="0">
                <a:latin typeface="Calibri"/>
                <a:cs typeface="Calibri"/>
              </a:rPr>
              <a:t>er</a:t>
            </a:r>
            <a:r>
              <a:rPr sz="2400" b="1" dirty="0">
                <a:latin typeface="Calibri"/>
                <a:cs typeface="Calibri"/>
              </a:rPr>
              <a:t>n	</a:t>
            </a:r>
            <a:r>
              <a:rPr sz="2400" b="1" spc="0" dirty="0"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4089654"/>
            <a:ext cx="74256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isozymes) can </a:t>
            </a:r>
            <a:r>
              <a:rPr sz="2400" b="1" spc="-5" dirty="0">
                <a:latin typeface="Calibri"/>
                <a:cs typeface="Calibri"/>
              </a:rPr>
              <a:t>be </a:t>
            </a:r>
            <a:r>
              <a:rPr sz="2400" b="1" spc="-10" dirty="0">
                <a:latin typeface="Calibri"/>
                <a:cs typeface="Calibri"/>
              </a:rPr>
              <a:t>readily </a:t>
            </a:r>
            <a:r>
              <a:rPr sz="2400" b="1" spc="-15" dirty="0">
                <a:latin typeface="Calibri"/>
                <a:cs typeface="Calibri"/>
              </a:rPr>
              <a:t>interpreted </a:t>
            </a:r>
            <a:r>
              <a:rPr sz="2400" b="1" spc="-5" dirty="0">
                <a:latin typeface="Calibri"/>
                <a:cs typeface="Calibri"/>
              </a:rPr>
              <a:t>in </a:t>
            </a:r>
            <a:r>
              <a:rPr sz="2400" b="1" spc="-10" dirty="0">
                <a:latin typeface="Calibri"/>
                <a:cs typeface="Calibri"/>
              </a:rPr>
              <a:t>terms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loci </a:t>
            </a:r>
            <a:r>
              <a:rPr sz="2400" b="1" dirty="0">
                <a:latin typeface="Calibri"/>
                <a:cs typeface="Calibri"/>
              </a:rPr>
              <a:t>and  alleles.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1476" y="284733"/>
            <a:ext cx="4331970" cy="650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1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DNA </a:t>
            </a:r>
            <a:r>
              <a:rPr sz="4100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Based</a:t>
            </a:r>
            <a:r>
              <a:rPr sz="4100" u="heavy" spc="-7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 </a:t>
            </a:r>
            <a:r>
              <a:rPr sz="4100" u="heavy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Markers</a:t>
            </a:r>
            <a:endParaRPr sz="4100"/>
          </a:p>
        </p:txBody>
      </p:sp>
      <p:sp>
        <p:nvSpPr>
          <p:cNvPr id="3" name="object 3"/>
          <p:cNvSpPr txBox="1"/>
          <p:nvPr/>
        </p:nvSpPr>
        <p:spPr>
          <a:xfrm>
            <a:off x="535940" y="1045894"/>
            <a:ext cx="7312025" cy="450215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25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DNA </a:t>
            </a:r>
            <a:r>
              <a:rPr sz="2400" b="1" spc="-15" dirty="0">
                <a:latin typeface="Calibri"/>
                <a:cs typeface="Calibri"/>
              </a:rPr>
              <a:t>marker </a:t>
            </a:r>
            <a:r>
              <a:rPr sz="2400" b="1" dirty="0">
                <a:latin typeface="Calibri"/>
                <a:cs typeface="Calibri"/>
              </a:rPr>
              <a:t>= </a:t>
            </a:r>
            <a:r>
              <a:rPr sz="2400" b="1" spc="-10" dirty="0">
                <a:latin typeface="Calibri"/>
                <a:cs typeface="Calibri"/>
              </a:rPr>
              <a:t>direct reflection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genotype</a:t>
            </a:r>
            <a:r>
              <a:rPr sz="3200" b="1" spc="-10" dirty="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20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b="1" spc="-65" dirty="0">
                <a:latin typeface="Calibri"/>
                <a:cs typeface="Calibri"/>
              </a:rPr>
              <a:t>“Any </a:t>
            </a:r>
            <a:r>
              <a:rPr sz="2400" b="1" spc="-5" dirty="0">
                <a:latin typeface="Calibri"/>
                <a:cs typeface="Calibri"/>
              </a:rPr>
              <a:t>unique DNA sequence which can be </a:t>
            </a:r>
            <a:r>
              <a:rPr sz="2400" b="1" dirty="0">
                <a:latin typeface="Calibri"/>
                <a:cs typeface="Calibri"/>
              </a:rPr>
              <a:t>used </a:t>
            </a:r>
            <a:r>
              <a:rPr sz="2400" b="1" spc="-5" dirty="0">
                <a:latin typeface="Calibri"/>
                <a:cs typeface="Calibri"/>
              </a:rPr>
              <a:t>in DNA  </a:t>
            </a:r>
            <a:r>
              <a:rPr sz="2400" b="1" spc="-10" dirty="0">
                <a:latin typeface="Calibri"/>
                <a:cs typeface="Calibri"/>
              </a:rPr>
              <a:t>hybridization, </a:t>
            </a:r>
            <a:r>
              <a:rPr sz="2400" b="1" spc="-5" dirty="0">
                <a:latin typeface="Calibri"/>
                <a:cs typeface="Calibri"/>
              </a:rPr>
              <a:t>PCR or </a:t>
            </a:r>
            <a:r>
              <a:rPr sz="2400" b="1" spc="-10" dirty="0">
                <a:latin typeface="Calibri"/>
                <a:cs typeface="Calibri"/>
              </a:rPr>
              <a:t>restriction </a:t>
            </a:r>
            <a:r>
              <a:rPr sz="2400" b="1" spc="-5" dirty="0">
                <a:latin typeface="Calibri"/>
                <a:cs typeface="Calibri"/>
              </a:rPr>
              <a:t>mapping </a:t>
            </a:r>
            <a:r>
              <a:rPr sz="2400" b="1" spc="-10" dirty="0">
                <a:latin typeface="Calibri"/>
                <a:cs typeface="Calibri"/>
              </a:rPr>
              <a:t>experiments  </a:t>
            </a:r>
            <a:r>
              <a:rPr sz="2400" b="1" spc="-15" dirty="0">
                <a:latin typeface="Calibri"/>
                <a:cs typeface="Calibri"/>
              </a:rPr>
              <a:t>to </a:t>
            </a:r>
            <a:r>
              <a:rPr sz="2400" b="1" spc="-10" dirty="0">
                <a:latin typeface="Calibri"/>
                <a:cs typeface="Calibri"/>
              </a:rPr>
              <a:t>identify </a:t>
            </a:r>
            <a:r>
              <a:rPr sz="2400" b="1" spc="-15" dirty="0">
                <a:latin typeface="Calibri"/>
                <a:cs typeface="Calibri"/>
              </a:rPr>
              <a:t>target</a:t>
            </a:r>
            <a:r>
              <a:rPr sz="2400" b="1" spc="4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sequence.”</a:t>
            </a:r>
            <a:endParaRPr sz="2400">
              <a:latin typeface="Calibri"/>
              <a:cs typeface="Calibri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580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b="1" spc="-5" dirty="0">
                <a:latin typeface="Calibri"/>
                <a:cs typeface="Calibri"/>
              </a:rPr>
              <a:t>In 1980, </a:t>
            </a:r>
            <a:r>
              <a:rPr sz="2400" b="1" spc="-10" dirty="0">
                <a:latin typeface="Calibri"/>
                <a:cs typeface="Calibri"/>
              </a:rPr>
              <a:t>variations </a:t>
            </a:r>
            <a:r>
              <a:rPr sz="2400" b="1" spc="-5" dirty="0">
                <a:latin typeface="Calibri"/>
                <a:cs typeface="Calibri"/>
              </a:rPr>
              <a:t>in the </a:t>
            </a:r>
            <a:r>
              <a:rPr sz="2400" b="1" spc="-15" dirty="0">
                <a:latin typeface="Calibri"/>
                <a:cs typeface="Calibri"/>
              </a:rPr>
              <a:t>pattern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DNA </a:t>
            </a:r>
            <a:r>
              <a:rPr sz="2400" b="1" spc="-15" dirty="0">
                <a:latin typeface="Calibri"/>
                <a:cs typeface="Calibri"/>
              </a:rPr>
              <a:t>fragments  were </a:t>
            </a:r>
            <a:r>
              <a:rPr sz="2400" b="1" spc="-5" dirty="0">
                <a:latin typeface="Calibri"/>
                <a:cs typeface="Calibri"/>
              </a:rPr>
              <a:t>observed </a:t>
            </a:r>
            <a:r>
              <a:rPr sz="2400" b="1" dirty="0">
                <a:latin typeface="Calibri"/>
                <a:cs typeface="Calibri"/>
              </a:rPr>
              <a:t>, </a:t>
            </a:r>
            <a:r>
              <a:rPr sz="2400" b="1" spc="-15" dirty="0">
                <a:latin typeface="Calibri"/>
                <a:cs typeface="Calibri"/>
              </a:rPr>
              <a:t>generated </a:t>
            </a:r>
            <a:r>
              <a:rPr sz="2400" b="1" spc="-10" dirty="0">
                <a:latin typeface="Calibri"/>
                <a:cs typeface="Calibri"/>
              </a:rPr>
              <a:t>by restriction enzyme  digestion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10" dirty="0">
                <a:latin typeface="Calibri"/>
                <a:cs typeface="Calibri"/>
              </a:rPr>
              <a:t>genomic </a:t>
            </a:r>
            <a:r>
              <a:rPr sz="2400" b="1" spc="-5" dirty="0">
                <a:latin typeface="Calibri"/>
                <a:cs typeface="Calibri"/>
              </a:rPr>
              <a:t>DNA </a:t>
            </a:r>
            <a:r>
              <a:rPr sz="2400" b="1" dirty="0">
                <a:latin typeface="Calibri"/>
                <a:cs typeface="Calibri"/>
              </a:rPr>
              <a:t>, </a:t>
            </a:r>
            <a:r>
              <a:rPr sz="2400" b="1" spc="-5" dirty="0">
                <a:latin typeface="Calibri"/>
                <a:cs typeface="Calibri"/>
              </a:rPr>
              <a:t>could be </a:t>
            </a:r>
            <a:r>
              <a:rPr sz="2400" b="1" dirty="0">
                <a:latin typeface="Calibri"/>
                <a:cs typeface="Calibri"/>
              </a:rPr>
              <a:t>used as </a:t>
            </a:r>
            <a:r>
              <a:rPr sz="2400" b="1" spc="-10" dirty="0">
                <a:latin typeface="Calibri"/>
                <a:cs typeface="Calibri"/>
              </a:rPr>
              <a:t>genetic  </a:t>
            </a:r>
            <a:r>
              <a:rPr sz="2400" b="1" spc="-40" dirty="0">
                <a:latin typeface="Calibri"/>
                <a:cs typeface="Calibri"/>
              </a:rPr>
              <a:t>marker.</a:t>
            </a:r>
            <a:endParaRPr sz="2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75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b="1" spc="-15" dirty="0">
                <a:latin typeface="Calibri"/>
                <a:cs typeface="Calibri"/>
              </a:rPr>
              <a:t>DNA-markers </a:t>
            </a:r>
            <a:r>
              <a:rPr sz="2400" b="1" spc="-5" dirty="0">
                <a:latin typeface="Calibri"/>
                <a:cs typeface="Calibri"/>
              </a:rPr>
              <a:t>allow the breeder </a:t>
            </a:r>
            <a:r>
              <a:rPr sz="2400" b="1" spc="-15" dirty="0">
                <a:latin typeface="Calibri"/>
                <a:cs typeface="Calibri"/>
              </a:rPr>
              <a:t>to </a:t>
            </a:r>
            <a:r>
              <a:rPr sz="2400" b="1" spc="-10" dirty="0">
                <a:latin typeface="Calibri"/>
                <a:cs typeface="Calibri"/>
              </a:rPr>
              <a:t>introduce </a:t>
            </a:r>
            <a:r>
              <a:rPr sz="2400" b="1" spc="-20" dirty="0">
                <a:latin typeface="Calibri"/>
                <a:cs typeface="Calibri"/>
              </a:rPr>
              <a:t>into </a:t>
            </a:r>
            <a:r>
              <a:rPr sz="2400" b="1" spc="-5" dirty="0">
                <a:latin typeface="Calibri"/>
                <a:cs typeface="Calibri"/>
              </a:rPr>
              <a:t>their  </a:t>
            </a:r>
            <a:r>
              <a:rPr sz="2400" b="1" spc="-15" dirty="0">
                <a:latin typeface="Calibri"/>
                <a:cs typeface="Calibri"/>
              </a:rPr>
              <a:t>cultivated </a:t>
            </a:r>
            <a:r>
              <a:rPr sz="2400" b="1" spc="-5" dirty="0">
                <a:latin typeface="Calibri"/>
                <a:cs typeface="Calibri"/>
              </a:rPr>
              <a:t>plant </a:t>
            </a:r>
            <a:r>
              <a:rPr sz="2400" b="1" dirty="0">
                <a:latin typeface="Calibri"/>
                <a:cs typeface="Calibri"/>
              </a:rPr>
              <a:t>only the </a:t>
            </a:r>
            <a:r>
              <a:rPr sz="2400" b="1" spc="-10" dirty="0">
                <a:latin typeface="Calibri"/>
                <a:cs typeface="Calibri"/>
              </a:rPr>
              <a:t>gene(s)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15" dirty="0">
                <a:latin typeface="Calibri"/>
                <a:cs typeface="Calibri"/>
              </a:rPr>
              <a:t>interest </a:t>
            </a:r>
            <a:r>
              <a:rPr sz="2400" b="1" spc="-10" dirty="0">
                <a:latin typeface="Calibri"/>
                <a:cs typeface="Calibri"/>
              </a:rPr>
              <a:t>from </a:t>
            </a:r>
            <a:r>
              <a:rPr sz="2400" b="1" dirty="0">
                <a:latin typeface="Calibri"/>
                <a:cs typeface="Calibri"/>
              </a:rPr>
              <a:t>a  </a:t>
            </a:r>
            <a:r>
              <a:rPr sz="2400" b="1" spc="-15" dirty="0">
                <a:latin typeface="Calibri"/>
                <a:cs typeface="Calibri"/>
              </a:rPr>
              <a:t>related </a:t>
            </a:r>
            <a:r>
              <a:rPr sz="2400" b="1" dirty="0">
                <a:latin typeface="Calibri"/>
                <a:cs typeface="Calibri"/>
              </a:rPr>
              <a:t>species as </a:t>
            </a:r>
            <a:r>
              <a:rPr sz="2400" b="1" spc="-10" dirty="0">
                <a:latin typeface="Calibri"/>
                <a:cs typeface="Calibri"/>
              </a:rPr>
              <a:t>compare </a:t>
            </a:r>
            <a:r>
              <a:rPr sz="2400" b="1" spc="-15" dirty="0">
                <a:latin typeface="Calibri"/>
                <a:cs typeface="Calibri"/>
              </a:rPr>
              <a:t>to </a:t>
            </a:r>
            <a:r>
              <a:rPr sz="2400" b="1" spc="-10" dirty="0">
                <a:latin typeface="Calibri"/>
                <a:cs typeface="Calibri"/>
              </a:rPr>
              <a:t>conventional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breeding.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1530</Words>
  <Application>Microsoft Office PowerPoint</Application>
  <PresentationFormat>Экран (4:3)</PresentationFormat>
  <Paragraphs>190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Office Theme</vt:lpstr>
      <vt:lpstr>L. 14. Molecular Markers</vt:lpstr>
      <vt:lpstr>Classification Of Markers</vt:lpstr>
      <vt:lpstr>DNA Based Markers</vt:lpstr>
      <vt:lpstr>Morphological markers</vt:lpstr>
      <vt:lpstr>Molecular markers</vt:lpstr>
      <vt:lpstr>Comparison of molecular &amp; morphological  markers</vt:lpstr>
      <vt:lpstr>Protein based or Biochemical  markers</vt:lpstr>
      <vt:lpstr>Advantages:</vt:lpstr>
      <vt:lpstr>DNA Based Markers</vt:lpstr>
      <vt:lpstr>CONVENTIONAL BACKCROSSING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Non- PCR or Hybridization  Based Markers</vt:lpstr>
      <vt:lpstr>RFLP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Markers</dc:title>
  <dc:creator>Сауле Кенжебаева</dc:creator>
  <cp:lastModifiedBy>КСС</cp:lastModifiedBy>
  <cp:revision>18</cp:revision>
  <dcterms:created xsi:type="dcterms:W3CDTF">2017-12-12T13:53:29Z</dcterms:created>
  <dcterms:modified xsi:type="dcterms:W3CDTF">2020-04-17T07:13:50Z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2017-05-08T00:00:00Z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2017-12-12T00:00:00Z</vt:filetime>
  </property>
</Properties>
</file>